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495F277A.xml" ContentType="application/vnd.ms-powerpoint.comments+xml"/>
  <Override PartName="/ppt/comments/modernComment_114_90382018.xml" ContentType="application/vnd.ms-powerpoint.comments+xml"/>
  <Override PartName="/ppt/comments/modernComment_115_9CE3D27C.xml" ContentType="application/vnd.ms-powerpoint.comments+xml"/>
  <Override PartName="/ppt/comments/modernComment_116_9D718DED.xml" ContentType="application/vnd.ms-powerpoint.comments+xml"/>
  <Override PartName="/ppt/notesSlides/notesSlide6.xml" ContentType="application/vnd.openxmlformats-officedocument.presentationml.notesSlide+xml"/>
  <Override PartName="/ppt/comments/modernComment_117_532A238D.xml" ContentType="application/vnd.ms-powerpoint.comments+xml"/>
  <Override PartName="/ppt/comments/modernComment_118_626EC4B9.xml" ContentType="application/vnd.ms-powerpoint.comments+xml"/>
  <Override PartName="/ppt/comments/modernComment_120_FA024C04.xml" ContentType="application/vnd.ms-powerpoint.comments+xml"/>
  <Override PartName="/ppt/notesSlides/notesSlide7.xml" ContentType="application/vnd.openxmlformats-officedocument.presentationml.notesSlide+xml"/>
  <Override PartName="/ppt/comments/modernComment_122_9A36DA00.xml" ContentType="application/vnd.ms-powerpoint.comments+xml"/>
  <Override PartName="/ppt/comments/modernComment_124_3E0760C.xml" ContentType="application/vnd.ms-powerpoint.comments+xml"/>
  <Override PartName="/ppt/comments/modernComment_125_E21438E9.xml" ContentType="application/vnd.ms-powerpoint.comments+xml"/>
  <Override PartName="/ppt/comments/modernComment_126_9DA2AD4E.xml" ContentType="application/vnd.ms-powerpoint.comments+xml"/>
  <Override PartName="/ppt/comments/modernComment_128_2DA5E9E5.xml" ContentType="application/vnd.ms-powerpoint.comments+xml"/>
  <Override PartName="/ppt/comments/modernComment_129_FD6B0559.xml" ContentType="application/vnd.ms-powerpoint.comments+xml"/>
  <Override PartName="/ppt/comments/modernComment_12A_2D01584F.xml" ContentType="application/vnd.ms-powerpoint.comments+xml"/>
  <Override PartName="/ppt/comments/modernComment_12B_AC4C8FF1.xml" ContentType="application/vnd.ms-powerpoint.comments+xml"/>
  <Override PartName="/ppt/comments/modernComment_12D_BEDEFA1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37"/>
  </p:notesMasterIdLst>
  <p:sldIdLst>
    <p:sldId id="263" r:id="rId2"/>
    <p:sldId id="271" r:id="rId3"/>
    <p:sldId id="266" r:id="rId4"/>
    <p:sldId id="267" r:id="rId5"/>
    <p:sldId id="264" r:id="rId6"/>
    <p:sldId id="274" r:id="rId7"/>
    <p:sldId id="275" r:id="rId8"/>
    <p:sldId id="273" r:id="rId9"/>
    <p:sldId id="276" r:id="rId10"/>
    <p:sldId id="277" r:id="rId11"/>
    <p:sldId id="278" r:id="rId12"/>
    <p:sldId id="279" r:id="rId13"/>
    <p:sldId id="280" r:id="rId14"/>
    <p:sldId id="281" r:id="rId15"/>
    <p:sldId id="288" r:id="rId16"/>
    <p:sldId id="289" r:id="rId17"/>
    <p:sldId id="290" r:id="rId18"/>
    <p:sldId id="291" r:id="rId19"/>
    <p:sldId id="292" r:id="rId20"/>
    <p:sldId id="293" r:id="rId21"/>
    <p:sldId id="294" r:id="rId22"/>
    <p:sldId id="306" r:id="rId23"/>
    <p:sldId id="296" r:id="rId24"/>
    <p:sldId id="297" r:id="rId25"/>
    <p:sldId id="298" r:id="rId26"/>
    <p:sldId id="299" r:id="rId27"/>
    <p:sldId id="300" r:id="rId28"/>
    <p:sldId id="301" r:id="rId29"/>
    <p:sldId id="302" r:id="rId30"/>
    <p:sldId id="303" r:id="rId31"/>
    <p:sldId id="304" r:id="rId32"/>
    <p:sldId id="305" r:id="rId33"/>
    <p:sldId id="307" r:id="rId34"/>
    <p:sldId id="308" r:id="rId35"/>
    <p:sldId id="282" r:id="rId36"/>
  </p:sldIdLst>
  <p:sldSz cx="10285413"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37" userDrawn="1">
          <p15:clr>
            <a:srgbClr val="A4A3A4"/>
          </p15:clr>
        </p15:guide>
        <p15:guide id="2"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60045D-B334-310D-0A4E-9E20AA0B149E}" name="Salehi Oshtorjani, Ebrahim (K-DACT/F)" initials="SOE(D" userId="S::ebrahim.salehi.oshtorjani1@volkswagen.de::56f2298d-f17e-4b85-9b58-413b9e2aed6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13"/>
    <p:restoredTop sz="96347"/>
  </p:normalViewPr>
  <p:slideViewPr>
    <p:cSldViewPr snapToGrid="0">
      <p:cViewPr>
        <p:scale>
          <a:sx n="47" d="100"/>
          <a:sy n="47" d="100"/>
        </p:scale>
        <p:origin x="3504" y="576"/>
      </p:cViewPr>
      <p:guideLst>
        <p:guide orient="horz" pos="5737"/>
        <p:guide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modernComment_111_495F277A.xml><?xml version="1.0" encoding="utf-8"?>
<p188:cmLst xmlns:a="http://schemas.openxmlformats.org/drawingml/2006/main" xmlns:r="http://schemas.openxmlformats.org/officeDocument/2006/relationships" xmlns:p188="http://schemas.microsoft.com/office/powerpoint/2018/8/main">
  <p188:cm id="{D9AA41E5-7F1A-814B-A122-E04A052682B1}" authorId="{8860045D-B334-310D-0A4E-9E20AA0B149E}" created="2025-12-31T15:40:41.497">
    <pc:sldMkLst xmlns:pc="http://schemas.microsoft.com/office/powerpoint/2013/main/command">
      <pc:docMk/>
      <pc:sldMk cId="1230972794" sldId="273"/>
    </pc:sldMkLst>
    <p188:replyLst>
      <p188:reply id="{C9715592-8908-484F-890E-9064472D8F44}" authorId="{8860045D-B334-310D-0A4E-9E20AA0B149E}" created="2025-12-31T15:41:01.364">
        <p188:txBody>
          <a:bodyPr/>
          <a:lstStyle/>
          <a:p>
            <a:r>
              <a:rPr lang="en-DE"/>
              <a:t>TikTok
Caption:
2026 is the year of Clean Code! 🐍✨
Stop repeating yourself and start using the Walrus Operator :=. It’s faster, shorter, and much more professional. 🚀
Which Python feature do you want to master this year? Let me know below! 👇
#CodeWithEbrahim #PythonTips #TechTok #Coding2026 #Programmer #LearnPython #SoftwareDev
</a:t>
            </a:r>
          </a:p>
        </p188:txBody>
      </p188:reply>
    </p188:replyLst>
    <p188:txBody>
      <a:bodyPr/>
      <a:lstStyle/>
      <a:p>
        <a:r>
          <a:rPr lang="en-DE"/>
          <a:t>YouTube Shorts
Title Options:
Level Up Your Python in 2026! 🐍🦭
The Only Python Operator You Need This Year!
Master the Walrus Operator in 60 Seconds 🔥
Python Tips 2026: Write Faster, Cleaner Code
Description:
Happy 2026! 🚀 Let's start the year by mastering one of Python's most powerful tools: The Walrus Operator (:=).
In this video, we see why Senior Developers prefer "Assignment Expressions" over traditional variable assignments.
💡 Why use Walrus?
Reduces code repetition.
Assignments happen inside the expression.
Makes your if and while loops incredibly clean.
✅ Follow @CodeWithEbrahim for a year full of coding excellence!
#Python2026 #WalrusOperator #CleanCode #ProgrammingTips #SoftwareEngineer #CodingLife #PythonTutorial</a:t>
        </a:r>
      </a:p>
    </p188:txBody>
  </p188:cm>
</p188:cmLst>
</file>

<file path=ppt/comments/modernComment_114_90382018.xml><?xml version="1.0" encoding="utf-8"?>
<p188:cmLst xmlns:a="http://schemas.openxmlformats.org/drawingml/2006/main" xmlns:r="http://schemas.openxmlformats.org/officeDocument/2006/relationships" xmlns:p188="http://schemas.microsoft.com/office/powerpoint/2018/8/main">
  <p188:cm id="{4120432F-D95B-134A-AF1F-F641BC3F7A95}" authorId="{8860045D-B334-310D-0A4E-9E20AA0B149E}" created="2026-01-02T10:15:01.565">
    <pc:sldMkLst xmlns:pc="http://schemas.microsoft.com/office/powerpoint/2013/main/command">
      <pc:docMk/>
      <pc:sldMk cId="2419597336" sldId="276"/>
    </pc:sldMkLst>
    <p188:txBody>
      <a:bodyPr/>
      <a:lstStyle/>
      <a:p>
        <a:r>
          <a:rPr lang="en-DE"/>
          <a:t>TikTok:
Stop guessing if your code works! 🧪 Writing your first test with Pytest is the fastest way to level up. 🚀
#Python #Coding #SoftwareEngineering #Pytest #USA #Germany #Deutschland #Programming #TechTips #CodeWithEbrahim</a:t>
        </a:r>
      </a:p>
    </p188:txBody>
  </p188:cm>
</p188:cmLst>
</file>

<file path=ppt/comments/modernComment_115_9CE3D27C.xml><?xml version="1.0" encoding="utf-8"?>
<p188:cmLst xmlns:a="http://schemas.openxmlformats.org/drawingml/2006/main" xmlns:r="http://schemas.openxmlformats.org/officeDocument/2006/relationships" xmlns:p188="http://schemas.microsoft.com/office/powerpoint/2018/8/main">
  <p188:cm id="{E64800C0-A8FD-7049-8721-DDFAF8DB46DE}" authorId="{8860045D-B334-310D-0A4E-9E20AA0B149E}" created="2026-01-02T13:54:15.909">
    <pc:sldMkLst xmlns:pc="http://schemas.microsoft.com/office/powerpoint/2013/main/command">
      <pc:docMk/>
      <pc:sldMk cId="2632176252" sldId="277"/>
    </pc:sldMkLst>
    <p188:txBody>
      <a:bodyPr/>
      <a:lstStyle/>
      <a:p>
        <a:r>
          <a:rPr lang="en-DE"/>
          <a:t>tiktok
Stop using print() to handle bad data! 🛑 
Using raise makes your code professional and prevents silent crashes. 🐍🔥
#Python #CodingTips #SoftwareEngineering #USA #Germany #Deutschland #Backend #Programming #LearnToCode #CodeWithEbrahim</a:t>
        </a:r>
      </a:p>
    </p188:txBody>
  </p188:cm>
</p188:cmLst>
</file>

<file path=ppt/comments/modernComment_116_9D718DED.xml><?xml version="1.0" encoding="utf-8"?>
<p188:cmLst xmlns:a="http://schemas.openxmlformats.org/drawingml/2006/main" xmlns:r="http://schemas.openxmlformats.org/officeDocument/2006/relationships" xmlns:p188="http://schemas.microsoft.com/office/powerpoint/2018/8/main">
  <p188:cm id="{4624A432-E714-704A-91D8-E4A8019E62C5}" authorId="{8860045D-B334-310D-0A4E-9E20AA0B149E}" created="2026-01-02T21:09:18.585">
    <pc:sldMkLst xmlns:pc="http://schemas.microsoft.com/office/powerpoint/2013/main/command">
      <pc:docMk/>
      <pc:sldMk cId="2641464813" sldId="278"/>
    </pc:sldMkLst>
    <p188:txBody>
      <a:bodyPr/>
      <a:lstStyle/>
      <a:p>
        <a:r>
          <a:rPr lang="en-DE"/>
          <a:t>Subscribe for more Clean Code tips!
</a:t>
        </a:r>
      </a:p>
    </p188:txBody>
  </p188:cm>
  <p188:cm id="{BD450650-0826-3F40-866F-BB5FA42A6E60}" authorId="{8860045D-B334-310D-0A4E-9E20AA0B149E}" created="2026-01-03T02:36:43.451">
    <pc:sldMkLst xmlns:pc="http://schemas.microsoft.com/office/powerpoint/2013/main/command">
      <pc:docMk/>
      <pc:sldMk cId="2641464813" sldId="278"/>
    </pc:sldMkLst>
    <p188:txBody>
      <a:bodyPr/>
      <a:lstStyle/>
      <a:p>
        <a:r>
          <a:rPr lang="en-DE"/>
          <a:t>Youtube
Ever wondered what those double underscores (Dunders) actually do in Python? 🐍
1️⃣ name: Tells you if the script is running directly or being imported.
2️⃣ file: Gives you the exact location of your script on your computer. 
3️⃣ package: Helps you understand where your module lives in a project.
🇺🇸 Level up your Python skills! 🇩🇪 Python-Variablen einfach erklärt!
#Python #CodingTips #Backend #SoftwareEngineering #Germany #USA #Deutschland #Programming #CodeWithEbrahim</a:t>
        </a:r>
      </a:p>
    </p188:txBody>
  </p188:cm>
</p188:cmLst>
</file>

<file path=ppt/comments/modernComment_117_532A238D.xml><?xml version="1.0" encoding="utf-8"?>
<p188:cmLst xmlns:a="http://schemas.openxmlformats.org/drawingml/2006/main" xmlns:r="http://schemas.openxmlformats.org/officeDocument/2006/relationships" xmlns:p188="http://schemas.microsoft.com/office/powerpoint/2018/8/main">
  <p188:cm id="{C2077823-D24A-8947-B4FE-B579AFEE0A3A}" authorId="{8860045D-B334-310D-0A4E-9E20AA0B149E}" created="2026-01-03T21:47:30.016">
    <pc:sldMkLst xmlns:pc="http://schemas.microsoft.com/office/powerpoint/2013/main/command">
      <pc:docMk/>
      <pc:sldMk cId="1395270541" sldId="279"/>
    </pc:sldMkLst>
    <p188:txBody>
      <a:bodyPr/>
      <a:lstStyle/>
      <a:p>
        <a:r>
          <a:rPr lang="en-DE"/>
          <a:t>Youtube
Title: Why you should switch to Pathlib! 🐍
Working with file paths doesn't have to be ugly. pathlib makes your code readable and object-oriented. No more messy strings!
🚀 Pro Tip: Use the / operator to join paths easily.
#Python #CleanCode #Pathlib #SoftwareEngineering #ProgrammingTips #CodingLife #Backend #CodeWithEbrahim</a:t>
        </a:r>
      </a:p>
    </p188:txBody>
  </p188:cm>
</p188:cmLst>
</file>

<file path=ppt/comments/modernComment_118_626EC4B9.xml><?xml version="1.0" encoding="utf-8"?>
<p188:cmLst xmlns:a="http://schemas.openxmlformats.org/drawingml/2006/main" xmlns:r="http://schemas.openxmlformats.org/officeDocument/2006/relationships" xmlns:p188="http://schemas.microsoft.com/office/powerpoint/2018/8/main">
  <p188:cm id="{F289ECDD-2FC4-B843-90C4-2BBA8C3E356B}" authorId="{8860045D-B334-310D-0A4E-9E20AA0B149E}" created="2026-01-03T21:59:30.244">
    <pc:sldMkLst xmlns:pc="http://schemas.microsoft.com/office/powerpoint/2013/main/command">
      <pc:docMk/>
      <pc:sldMk cId="1651426489" sldId="280"/>
    </pc:sldMkLst>
    <p188:txBody>
      <a:bodyPr/>
      <a:lstStyle/>
      <a:p>
        <a:r>
          <a:rPr lang="en-DE"/>
          <a:t>Title: Pythonic If-Statements: Use Truthiness! 🐍
Why write more code when Python does it for you? Using Truthiness makes your scripts cleaner and more efficient. 🚀
🇺🇸 Learn the Pythonic way! 🇩🇪 Python-Code sauberer schreiben!
#Python #CleanCode #Pythonic #ProgrammingTips #Coding #SoftwareEngineering #USA #Germany #CodeWithEbrahim
</a:t>
        </a:r>
      </a:p>
    </p188:txBody>
  </p188:cm>
</p188:cmLst>
</file>

<file path=ppt/comments/modernComment_120_FA024C04.xml><?xml version="1.0" encoding="utf-8"?>
<p188:cmLst xmlns:a="http://schemas.openxmlformats.org/drawingml/2006/main" xmlns:r="http://schemas.openxmlformats.org/officeDocument/2006/relationships" xmlns:p188="http://schemas.microsoft.com/office/powerpoint/2018/8/main">
  <p188:cm id="{2D904378-B2C9-5241-A08B-375F4FC6B280}" authorId="{8860045D-B334-310D-0A4E-9E20AA0B149E}" created="2026-01-04T06:33:22.990">
    <pc:sldMkLst xmlns:pc="http://schemas.microsoft.com/office/powerpoint/2013/main/command">
      <pc:docMk/>
      <pc:sldMk cId="4194454532" sldId="288"/>
    </pc:sldMkLst>
    <p188:txBody>
      <a:bodyPr/>
      <a:lstStyle/>
      <a:p>
        <a:r>
          <a:rPr lang="en-DE"/>
          <a:t>Title: Python 'with' Statement: Resource Management Made Easy! 🛡️
Tired of forgetting to close your files or database connections? The with statement in Python is your clean code superpower!
🇺🇸 Keep your Python code safe and clean! 🇩🇪 Python: Ressourcen sicher verwalten!
#Python #CleanCode #ProgrammingTips #ContextManager #FileHandling #CodeWithEbrahim</a:t>
        </a:r>
      </a:p>
    </p188:txBody>
  </p188:cm>
</p188:cmLst>
</file>

<file path=ppt/comments/modernComment_122_9A36DA00.xml><?xml version="1.0" encoding="utf-8"?>
<p188:cmLst xmlns:a="http://schemas.openxmlformats.org/drawingml/2006/main" xmlns:r="http://schemas.openxmlformats.org/officeDocument/2006/relationships" xmlns:p188="http://schemas.microsoft.com/office/powerpoint/2018/8/main">
  <p188:cm id="{62DADDA2-3D15-FC44-A576-7980490464C2}" authorId="{8860045D-B334-310D-0A4E-9E20AA0B149E}" created="2026-01-05T00:38:35.625">
    <pc:sldMkLst xmlns:pc="http://schemas.microsoft.com/office/powerpoint/2013/main/command">
      <pc:docMk/>
      <pc:sldMk cId="2587286016" sldId="290"/>
    </pc:sldMkLst>
    <p188:txBody>
      <a:bodyPr/>
      <a:lstStyle/>
      <a:p>
        <a:r>
          <a:rPr lang="en-DE"/>
          <a:t>Python f-Strings: The Faster &amp; Cleaner Way 🐍
Are you still using % or .format() to handle strings in Python? It’s time to upgrade! 🐍✨
f-Strings are not just more readable; they are also faster because they're evaluated
#Python #CleanCode #ProgrammingTips #fstrings #Python3 #CodeWithEbrahim #CodingLife</a:t>
        </a:r>
      </a:p>
    </p188:txBody>
  </p188:cm>
</p188:cmLst>
</file>

<file path=ppt/comments/modernComment_124_3E0760C.xml><?xml version="1.0" encoding="utf-8"?>
<p188:cmLst xmlns:a="http://schemas.openxmlformats.org/drawingml/2006/main" xmlns:r="http://schemas.openxmlformats.org/officeDocument/2006/relationships" xmlns:p188="http://schemas.microsoft.com/office/powerpoint/2018/8/main">
  <p188:cm id="{088181D5-5BED-2047-99D7-3799AF364966}" authorId="{8860045D-B334-310D-0A4E-9E20AA0B149E}" created="2026-01-05T02:39:46.343">
    <pc:sldMkLst xmlns:pc="http://schemas.microsoft.com/office/powerpoint/2013/main/command">
      <pc:docMk/>
      <pc:sldMk cId="65041932" sldId="292"/>
    </pc:sldMkLst>
    <p188:txBody>
      <a:bodyPr/>
      <a:lstStyle/>
      <a:p>
        <a:r>
          <a:rPr lang="en-DE"/>
          <a:t>Stop writing unnecessary "if" checks! 🐍✨
Using defaultdict from the collections module makes your code cleaner and prevents the famous KeyError. It automatically initializes keys with a default value (like an empty list).
#PythonTips #CleanCode #PythonProgramming #CodeWithEbrahim #SoftwareDevelopment #Python3</a:t>
        </a:r>
      </a:p>
    </p188:txBody>
  </p188:cm>
</p188:cmLst>
</file>

<file path=ppt/comments/modernComment_125_E21438E9.xml><?xml version="1.0" encoding="utf-8"?>
<p188:cmLst xmlns:a="http://schemas.openxmlformats.org/drawingml/2006/main" xmlns:r="http://schemas.openxmlformats.org/officeDocument/2006/relationships" xmlns:p188="http://schemas.microsoft.com/office/powerpoint/2018/8/main">
  <p188:cm id="{1D4420A9-55BE-024F-A9FE-476F72618FC0}" authorId="{8860045D-B334-310D-0A4E-9E20AA0B149E}" created="2026-01-05T03:19:53.551">
    <pc:sldMkLst xmlns:pc="http://schemas.microsoft.com/office/powerpoint/2013/main/command">
      <pc:docMk/>
      <pc:sldMk cId="3792976105" sldId="293"/>
    </pc:sldMkLst>
    <p188:txBody>
      <a:bodyPr/>
      <a:lstStyle/>
      <a:p>
        <a:r>
          <a:rPr lang="en-DE"/>
          <a:t>Did you know Python can return multiple values at once? 🤯🐍
In many languages, you need a class or an array to return more than one value. In Python, you just use a comma! It’s called "Tuple Unpacking" and it makes your
#PythonTips #CleanCode #ProgrammingLife #CodeWithEbrahim #PythonHacks #BackendDev</a:t>
        </a:r>
      </a:p>
    </p188:txBody>
  </p188:cm>
</p188:cmLst>
</file>

<file path=ppt/comments/modernComment_126_9DA2AD4E.xml><?xml version="1.0" encoding="utf-8"?>
<p188:cmLst xmlns:a="http://schemas.openxmlformats.org/drawingml/2006/main" xmlns:r="http://schemas.openxmlformats.org/officeDocument/2006/relationships" xmlns:p188="http://schemas.microsoft.com/office/powerpoint/2018/8/main">
  <p188:cm id="{538865AF-136D-2642-923A-35928BA76FED}" authorId="{8860045D-B334-310D-0A4E-9E20AA0B149E}" created="2026-01-05T04:08:30.372">
    <pc:sldMkLst xmlns:pc="http://schemas.microsoft.com/office/powerpoint/2013/main/command">
      <pc:docMk/>
      <pc:sldMk cId="2644684110" sldId="294"/>
    </pc:sldMkLst>
    <p188:txBody>
      <a:bodyPr/>
      <a:lstStyle/>
      <a:p>
        <a:r>
          <a:rPr lang="en-DE"/>
          <a:t>Stop crashing your app with KeyErrors! 🛡️🐍
Tired of seeing KeyError in your logs? Accessing dictionary values with [] is risky because if the key is missing, your code breaks.
The .get() method is your best friend. It allows you to provide a default value so your program keeps running smoothly no matter what.
#PythonTips #CleanCode #ErrorHandling #PythonDeveloper #ProgrammingLife #CodeWithEbrahim</a:t>
        </a:r>
      </a:p>
    </p188:txBody>
  </p188:cm>
</p188:cmLst>
</file>

<file path=ppt/comments/modernComment_128_2DA5E9E5.xml><?xml version="1.0" encoding="utf-8"?>
<p188:cmLst xmlns:a="http://schemas.openxmlformats.org/drawingml/2006/main" xmlns:r="http://schemas.openxmlformats.org/officeDocument/2006/relationships" xmlns:p188="http://schemas.microsoft.com/office/powerpoint/2018/8/main">
  <p188:cm id="{2ACBA615-6F93-FE4D-AF24-4DC16D768C38}" authorId="{8860045D-B334-310D-0A4E-9E20AA0B149E}" created="2026-01-05T14:00:03.636">
    <pc:sldMkLst xmlns:pc="http://schemas.microsoft.com/office/powerpoint/2013/main/command">
      <pc:docMk/>
      <pc:sldMk cId="765848037" sldId="296"/>
    </pc:sldMkLst>
    <p188:txBody>
      <a:bodyPr/>
      <a:lstStyle/>
      <a:p>
        <a:r>
          <a:rPr lang="en-DE"/>
          <a:t>Master TypeScript: Cleaner Code in Seconds! ✨
Caption:
Stop struggling with long if chains! 🛑
In TypeScript, you can break down complex object access into clean, readable lines using ?.. It makes your code look professional and prevents "Undefined" errors.
#TypeScript #CleanCode #WebDevelopment #Programming #CodeWithEbrahim 
</a:t>
        </a:r>
      </a:p>
    </p188:txBody>
  </p188:cm>
</p188:cmLst>
</file>

<file path=ppt/comments/modernComment_129_FD6B0559.xml><?xml version="1.0" encoding="utf-8"?>
<p188:cmLst xmlns:a="http://schemas.openxmlformats.org/drawingml/2006/main" xmlns:r="http://schemas.openxmlformats.org/officeDocument/2006/relationships" xmlns:p188="http://schemas.microsoft.com/office/powerpoint/2018/8/main">
  <p188:cm id="{309E6CEA-BF3D-9F42-AECA-91EFCE7151E0}" authorId="{8860045D-B334-310D-0A4E-9E20AA0B149E}" created="2026-01-06T01:33:22.454">
    <pc:sldMkLst xmlns:pc="http://schemas.microsoft.com/office/powerpoint/2013/main/command">
      <pc:docMk/>
      <pc:sldMk cId="4251649369" sldId="297"/>
    </pc:sldMkLst>
    <p188:txBody>
      <a:bodyPr/>
      <a:lstStyle/>
      <a:p>
        <a:r>
          <a:rPr lang="en-DE"/>
          <a:t>Stop treating "0" as "False"! 🛑✨
In JavaScript, the || operator can be tricky because it treats 0 or "" as falsy values. This leads to bugs!
TypeScript's Nullish Coalescing (??) solves this. It only uses the default value if the original one is strictly null or undefined.
#TypeScript #CodingTips #WebDev #CleanCode #Programming #CodeWithEbrahim #shorts</a:t>
        </a:r>
      </a:p>
    </p188:txBody>
  </p188:cm>
</p188:cmLst>
</file>

<file path=ppt/comments/modernComment_12A_2D01584F.xml><?xml version="1.0" encoding="utf-8"?>
<p188:cmLst xmlns:a="http://schemas.openxmlformats.org/drawingml/2006/main" xmlns:r="http://schemas.openxmlformats.org/officeDocument/2006/relationships" xmlns:p188="http://schemas.microsoft.com/office/powerpoint/2018/8/main">
  <p188:cm id="{BCB7BE59-BE70-664A-B52B-07C7AC57743A}" authorId="{8860045D-B334-310D-0A4E-9E20AA0B149E}" created="2026-01-06T02:21:22.727">
    <pc:sldMkLst xmlns:pc="http://schemas.microsoft.com/office/powerpoint/2013/main/command">
      <pc:docMk/>
      <pc:sldMk cId="755062863" sldId="298"/>
    </pc:sldMkLst>
    <p188:txBody>
      <a:bodyPr/>
      <a:lstStyle/>
      <a:p>
        <a:r>
          <a:rPr lang="en-DE"/>
          <a:t>Interface vs Type: Which one to choose? ⚔️
Confused between interface and type? Here is the biggest difference! 🤯
Interfaces are "extensible." If you declare the same interface twice, TypeScript merges them into one. This is great for plugins! Types, however, are unique. Once defined, you cannot declare them again.
#TypeScript #WebDevelopment #ProgrammingTips #CodeWithEbrahim #SoftwareEngineering #CleanCode #shorts #تایپ_اسکریپت #برنامه_نویسی✨</a:t>
        </a:r>
      </a:p>
    </p188:txBody>
  </p188:cm>
</p188:cmLst>
</file>

<file path=ppt/comments/modernComment_12B_AC4C8FF1.xml><?xml version="1.0" encoding="utf-8"?>
<p188:cmLst xmlns:a="http://schemas.openxmlformats.org/drawingml/2006/main" xmlns:r="http://schemas.openxmlformats.org/officeDocument/2006/relationships" xmlns:p188="http://schemas.microsoft.com/office/powerpoint/2018/8/main">
  <p188:cm id="{7CDB7C17-68E6-3546-9EDF-C588652CFDB1}" authorId="{8860045D-B334-310D-0A4E-9E20AA0B149E}" created="2026-01-06T10:20:57.833">
    <pc:sldMkLst xmlns:pc="http://schemas.microsoft.com/office/powerpoint/2013/main/command">
      <pc:docMk/>
      <pc:sldMk cId="2890698737" sldId="299"/>
    </pc:sldMkLst>
    <p188:txBody>
      <a:bodyPr/>
      <a:lstStyle/>
      <a:p>
        <a:r>
          <a:rPr lang="en-DE"/>
          <a:t>Headline:
Tired of unpredictable strings? Use Union Types! 🔀✨
Caption:
Why allow any string when you only need three? Union Types in TypeScript allow you to define a list of exact values a variable can hold.
It’s like having a dropdown menu for your code! If you try to use a value that isn't in your list, TypeScript catches the error before you even run the app. 🛡️
#TypeScript #CodingLife #WebDevelopment #CleanCode #CodeWithEbrahim #تایپ_اسکریپت #برنامه_نویسی</a:t>
        </a:r>
      </a:p>
    </p188:txBody>
  </p188:cm>
</p188:cmLst>
</file>

<file path=ppt/comments/modernComment_12D_BEDEFA17.xml><?xml version="1.0" encoding="utf-8"?>
<p188:cmLst xmlns:a="http://schemas.openxmlformats.org/drawingml/2006/main" xmlns:r="http://schemas.openxmlformats.org/officeDocument/2006/relationships" xmlns:p188="http://schemas.microsoft.com/office/powerpoint/2018/8/main">
  <p188:cm id="{7BC66CD6-2936-4942-8702-B4DEFB5CE232}" authorId="{8860045D-B334-310D-0A4E-9E20AA0B149E}" created="2026-01-06T13:12:59.785">
    <pc:sldMkLst xmlns:pc="http://schemas.microsoft.com/office/powerpoint/2013/main/command">
      <pc:docMk/>
      <pc:sldMk cId="3202284055" sldId="301"/>
    </pc:sldMkLst>
    <p188:txBody>
      <a:bodyPr/>
      <a:lstStyle/>
      <a:p>
        <a:r>
          <a:rPr lang="en-DE"/>
          <a:t>Headline:
Update Objects Easily with Partial! 🧩✨
Caption:
Ever had an interface with 10 properties, but you only wanted to update one? 🧐
Instead of creating a new interface, use Partial&lt;T&gt;! It automatically makes every property in your existing interface optional, saving you from writing redundant code. 🚀
#TypeScript #CleanCode #ProgrammingHacks #WebDevelopment #CodeWithEbrahim #SoftwareEngineering #تایپ_اسکریپت</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57384-5D6E-7E42-90C4-560B39EF53DD}" type="datetimeFigureOut">
              <a:rPr lang="en-DE" smtClean="0"/>
              <a:t>09.01.26</a:t>
            </a:fld>
            <a:endParaRPr lang="en-DE"/>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D1A58-C582-AC49-9010-037E894CD422}" type="slidenum">
              <a:rPr lang="en-DE" smtClean="0"/>
              <a:t>‹#›</a:t>
            </a:fld>
            <a:endParaRPr lang="en-DE"/>
          </a:p>
        </p:txBody>
      </p:sp>
    </p:spTree>
    <p:extLst>
      <p:ext uri="{BB962C8B-B14F-4D97-AF65-F5344CB8AC3E}">
        <p14:creationId xmlns:p14="http://schemas.microsoft.com/office/powerpoint/2010/main" val="355640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Slide was second one and has been made on 26.12.2025, </a:t>
            </a:r>
            <a:br>
              <a:rPr lang="en-DE" dirty="0"/>
            </a:br>
            <a:r>
              <a:rPr lang="en-DE" dirty="0"/>
              <a:t>the related file is :  </a:t>
            </a:r>
            <a:r>
              <a:rPr lang="en-GB" dirty="0"/>
              <a:t>list-</a:t>
            </a:r>
            <a:r>
              <a:rPr lang="en-GB" dirty="0" err="1"/>
              <a:t>comprehensions.py</a:t>
            </a:r>
            <a:endParaRPr lang="en-GB" dirty="0"/>
          </a:p>
          <a:p>
            <a:r>
              <a:rPr lang="en-GB" dirty="0"/>
              <a:t>Info:</a:t>
            </a:r>
          </a:p>
          <a:p>
            <a:r>
              <a:rPr lang="en-GB" dirty="0"/>
              <a:t>Video Number: 2</a:t>
            </a:r>
          </a:p>
          <a:p>
            <a:r>
              <a:rPr lang="en-GB" dirty="0"/>
              <a:t>Published Date: 26.12.2025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File Name: list-</a:t>
            </a:r>
            <a:r>
              <a:rPr lang="en-GB" dirty="0" err="1"/>
              <a:t>comprehensions.py</a:t>
            </a:r>
            <a:endParaRPr lang="en-GB" dirty="0"/>
          </a:p>
          <a:p>
            <a:endParaRPr lang="en-GB" dirty="0"/>
          </a:p>
          <a:p>
            <a:endParaRPr lang="en-DE" dirty="0"/>
          </a:p>
          <a:p>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3</a:t>
            </a:fld>
            <a:endParaRPr lang="en-DE"/>
          </a:p>
        </p:txBody>
      </p:sp>
    </p:spTree>
    <p:extLst>
      <p:ext uri="{BB962C8B-B14F-4D97-AF65-F5344CB8AC3E}">
        <p14:creationId xmlns:p14="http://schemas.microsoft.com/office/powerpoint/2010/main" val="33347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374C-FF6C-6A59-86BD-42037466D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0A34D-106F-9454-678C-79D548A98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F7E2D-684B-62F0-05F9-E7F57F4ED4A9}"/>
              </a:ext>
            </a:extLst>
          </p:cNvPr>
          <p:cNvSpPr>
            <a:spLocks noGrp="1"/>
          </p:cNvSpPr>
          <p:nvPr>
            <p:ph type="body" idx="1"/>
          </p:nvPr>
        </p:nvSpPr>
        <p:spPr/>
        <p:txBody>
          <a:bodyPr/>
          <a:lstStyle/>
          <a:p>
            <a:r>
              <a:rPr lang="en-DE" dirty="0"/>
              <a:t>Video 3</a:t>
            </a:r>
            <a:br>
              <a:rPr lang="en-DE" dirty="0"/>
            </a:br>
            <a:r>
              <a:rPr lang="en-DE" dirty="0"/>
              <a:t>published on 29.12.2025</a:t>
            </a:r>
          </a:p>
          <a:p>
            <a:endParaRPr lang="en-DE" dirty="0"/>
          </a:p>
        </p:txBody>
      </p:sp>
      <p:sp>
        <p:nvSpPr>
          <p:cNvPr id="4" name="Slide Number Placeholder 3">
            <a:extLst>
              <a:ext uri="{FF2B5EF4-FFF2-40B4-BE49-F238E27FC236}">
                <a16:creationId xmlns:a16="http://schemas.microsoft.com/office/drawing/2014/main" id="{AF4968ED-7ED9-AFC4-BA26-CA9AA4C4C29D}"/>
              </a:ext>
            </a:extLst>
          </p:cNvPr>
          <p:cNvSpPr>
            <a:spLocks noGrp="1"/>
          </p:cNvSpPr>
          <p:nvPr>
            <p:ph type="sldNum" sz="quarter" idx="5"/>
          </p:nvPr>
        </p:nvSpPr>
        <p:spPr/>
        <p:txBody>
          <a:bodyPr/>
          <a:lstStyle/>
          <a:p>
            <a:fld id="{B46D1A58-C582-AC49-9010-037E894CD422}" type="slidenum">
              <a:rPr lang="en-DE" smtClean="0"/>
              <a:t>4</a:t>
            </a:fld>
            <a:endParaRPr lang="en-DE"/>
          </a:p>
        </p:txBody>
      </p:sp>
    </p:spTree>
    <p:extLst>
      <p:ext uri="{BB962C8B-B14F-4D97-AF65-F5344CB8AC3E}">
        <p14:creationId xmlns:p14="http://schemas.microsoft.com/office/powerpoint/2010/main" val="41195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4</a:t>
            </a:r>
            <a:br>
              <a:rPr lang="en-DE" dirty="0"/>
            </a:br>
            <a:r>
              <a:rPr lang="en-DE" dirty="0"/>
              <a:t>Published on 31.12.2025</a:t>
            </a:r>
          </a:p>
          <a:p>
            <a:r>
              <a:rPr lang="en-GB" dirty="0"/>
              <a:t>R</a:t>
            </a:r>
            <a:r>
              <a:rPr lang="en-DE" dirty="0"/>
              <a:t>elated files: </a:t>
            </a:r>
          </a:p>
        </p:txBody>
      </p:sp>
      <p:sp>
        <p:nvSpPr>
          <p:cNvPr id="4" name="Slide Number Placeholder 3"/>
          <p:cNvSpPr>
            <a:spLocks noGrp="1"/>
          </p:cNvSpPr>
          <p:nvPr>
            <p:ph type="sldNum" sz="quarter" idx="5"/>
          </p:nvPr>
        </p:nvSpPr>
        <p:spPr/>
        <p:txBody>
          <a:bodyPr/>
          <a:lstStyle/>
          <a:p>
            <a:fld id="{B46D1A58-C582-AC49-9010-037E894CD422}" type="slidenum">
              <a:rPr lang="en-DE" smtClean="0"/>
              <a:t>5</a:t>
            </a:fld>
            <a:endParaRPr lang="en-DE"/>
          </a:p>
        </p:txBody>
      </p:sp>
    </p:spTree>
    <p:extLst>
      <p:ext uri="{BB962C8B-B14F-4D97-AF65-F5344CB8AC3E}">
        <p14:creationId xmlns:p14="http://schemas.microsoft.com/office/powerpoint/2010/main" val="148562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5</a:t>
            </a:r>
          </a:p>
          <a:p>
            <a:r>
              <a:rPr lang="en-DE" dirty="0"/>
              <a:t>Title: Swap Variables</a:t>
            </a:r>
          </a:p>
        </p:txBody>
      </p:sp>
      <p:sp>
        <p:nvSpPr>
          <p:cNvPr id="4" name="Slide Number Placeholder 3"/>
          <p:cNvSpPr>
            <a:spLocks noGrp="1"/>
          </p:cNvSpPr>
          <p:nvPr>
            <p:ph type="sldNum" sz="quarter" idx="5"/>
          </p:nvPr>
        </p:nvSpPr>
        <p:spPr/>
        <p:txBody>
          <a:bodyPr/>
          <a:lstStyle/>
          <a:p>
            <a:fld id="{B46D1A58-C582-AC49-9010-037E894CD422}" type="slidenum">
              <a:rPr lang="en-DE" smtClean="0"/>
              <a:t>6</a:t>
            </a:fld>
            <a:endParaRPr lang="en-DE"/>
          </a:p>
        </p:txBody>
      </p:sp>
    </p:spTree>
    <p:extLst>
      <p:ext uri="{BB962C8B-B14F-4D97-AF65-F5344CB8AC3E}">
        <p14:creationId xmlns:p14="http://schemas.microsoft.com/office/powerpoint/2010/main" val="57637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6</a:t>
            </a:r>
          </a:p>
          <a:p>
            <a:r>
              <a:rPr lang="en-DE" dirty="0"/>
              <a:t>Title: enumerate</a:t>
            </a:r>
          </a:p>
        </p:txBody>
      </p:sp>
      <p:sp>
        <p:nvSpPr>
          <p:cNvPr id="4" name="Slide Number Placeholder 3"/>
          <p:cNvSpPr>
            <a:spLocks noGrp="1"/>
          </p:cNvSpPr>
          <p:nvPr>
            <p:ph type="sldNum" sz="quarter" idx="5"/>
          </p:nvPr>
        </p:nvSpPr>
        <p:spPr/>
        <p:txBody>
          <a:bodyPr/>
          <a:lstStyle/>
          <a:p>
            <a:fld id="{B46D1A58-C582-AC49-9010-037E894CD422}" type="slidenum">
              <a:rPr lang="en-DE" smtClean="0"/>
              <a:t>7</a:t>
            </a:fld>
            <a:endParaRPr lang="en-DE"/>
          </a:p>
        </p:txBody>
      </p:sp>
    </p:spTree>
    <p:extLst>
      <p:ext uri="{BB962C8B-B14F-4D97-AF65-F5344CB8AC3E}">
        <p14:creationId xmlns:p14="http://schemas.microsoft.com/office/powerpoint/2010/main" val="412359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12</a:t>
            </a:fld>
            <a:endParaRPr lang="en-DE"/>
          </a:p>
        </p:txBody>
      </p:sp>
    </p:spTree>
    <p:extLst>
      <p:ext uri="{BB962C8B-B14F-4D97-AF65-F5344CB8AC3E}">
        <p14:creationId xmlns:p14="http://schemas.microsoft.com/office/powerpoint/2010/main" val="267137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32FD-D9E9-AAE3-0DFD-25C6A5879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65AD2-BF8F-55A2-6C49-4C74899FC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244BB-A6D8-1077-F5B9-623B75F9D79E}"/>
              </a:ext>
            </a:extLst>
          </p:cNvPr>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a:extLst>
              <a:ext uri="{FF2B5EF4-FFF2-40B4-BE49-F238E27FC236}">
                <a16:creationId xmlns:a16="http://schemas.microsoft.com/office/drawing/2014/main" id="{A9999D23-2291-E2AF-4349-FDA5EB6F07AD}"/>
              </a:ext>
            </a:extLst>
          </p:cNvPr>
          <p:cNvSpPr>
            <a:spLocks noGrp="1"/>
          </p:cNvSpPr>
          <p:nvPr>
            <p:ph type="sldNum" sz="quarter" idx="5"/>
          </p:nvPr>
        </p:nvSpPr>
        <p:spPr/>
        <p:txBody>
          <a:bodyPr/>
          <a:lstStyle/>
          <a:p>
            <a:fld id="{B46D1A58-C582-AC49-9010-037E894CD422}" type="slidenum">
              <a:rPr lang="en-DE" smtClean="0"/>
              <a:t>16</a:t>
            </a:fld>
            <a:endParaRPr lang="en-DE"/>
          </a:p>
        </p:txBody>
      </p:sp>
    </p:spTree>
    <p:extLst>
      <p:ext uri="{BB962C8B-B14F-4D97-AF65-F5344CB8AC3E}">
        <p14:creationId xmlns:p14="http://schemas.microsoft.com/office/powerpoint/2010/main" val="183223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406" y="2992968"/>
            <a:ext cx="8742601" cy="6366933"/>
          </a:xfrm>
        </p:spPr>
        <p:txBody>
          <a:bodyPr anchor="b"/>
          <a:lstStyle>
            <a:lvl1pPr algn="ctr">
              <a:defRPr sz="6749"/>
            </a:lvl1pPr>
          </a:lstStyle>
          <a:p>
            <a:r>
              <a:rPr lang="en-GB"/>
              <a:t>Click to edit Master title style</a:t>
            </a:r>
            <a:endParaRPr lang="en-US" dirty="0"/>
          </a:p>
        </p:txBody>
      </p:sp>
      <p:sp>
        <p:nvSpPr>
          <p:cNvPr id="3" name="Subtitle 2"/>
          <p:cNvSpPr>
            <a:spLocks noGrp="1"/>
          </p:cNvSpPr>
          <p:nvPr>
            <p:ph type="subTitle" idx="1"/>
          </p:nvPr>
        </p:nvSpPr>
        <p:spPr>
          <a:xfrm>
            <a:off x="1285677" y="9605435"/>
            <a:ext cx="7714060" cy="4415365"/>
          </a:xfrm>
        </p:spPr>
        <p:txBody>
          <a:bodyPr/>
          <a:lstStyle>
            <a:lvl1pPr marL="0" indent="0" algn="ctr">
              <a:buNone/>
              <a:defRPr sz="2700"/>
            </a:lvl1pPr>
            <a:lvl2pPr marL="514259" indent="0" algn="ctr">
              <a:buNone/>
              <a:defRPr sz="2250"/>
            </a:lvl2pPr>
            <a:lvl3pPr marL="1028517" indent="0" algn="ctr">
              <a:buNone/>
              <a:defRPr sz="2025"/>
            </a:lvl3pPr>
            <a:lvl4pPr marL="1542776" indent="0" algn="ctr">
              <a:buNone/>
              <a:defRPr sz="1800"/>
            </a:lvl4pPr>
            <a:lvl5pPr marL="2057034" indent="0" algn="ctr">
              <a:buNone/>
              <a:defRPr sz="1800"/>
            </a:lvl5pPr>
            <a:lvl6pPr marL="2571293" indent="0" algn="ctr">
              <a:buNone/>
              <a:defRPr sz="1800"/>
            </a:lvl6pPr>
            <a:lvl7pPr marL="3085551" indent="0" algn="ctr">
              <a:buNone/>
              <a:defRPr sz="1800"/>
            </a:lvl7pPr>
            <a:lvl8pPr marL="3599810" indent="0" algn="ctr">
              <a:buNone/>
              <a:defRPr sz="1800"/>
            </a:lvl8pPr>
            <a:lvl9pPr marL="4114068"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9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269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0499" y="973666"/>
            <a:ext cx="2217792" cy="154982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07123" y="973666"/>
            <a:ext cx="6524809" cy="1549823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398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B4725-F1EC-C0BF-28F1-5FBD00F89475}"/>
              </a:ext>
            </a:extLst>
          </p:cNvPr>
          <p:cNvSpPr txBox="1"/>
          <p:nvPr userDrawn="1"/>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8" name="Group 7">
            <a:extLst>
              <a:ext uri="{FF2B5EF4-FFF2-40B4-BE49-F238E27FC236}">
                <a16:creationId xmlns:a16="http://schemas.microsoft.com/office/drawing/2014/main" id="{58E2B3C5-12FB-9052-C5A5-A819EAF27AC1}"/>
              </a:ext>
            </a:extLst>
          </p:cNvPr>
          <p:cNvGrpSpPr/>
          <p:nvPr userDrawn="1"/>
        </p:nvGrpSpPr>
        <p:grpSpPr>
          <a:xfrm>
            <a:off x="4153139" y="285709"/>
            <a:ext cx="1979135" cy="925200"/>
            <a:chOff x="4315976" y="15244200"/>
            <a:chExt cx="1979135" cy="925200"/>
          </a:xfrm>
        </p:grpSpPr>
        <p:pic>
          <p:nvPicPr>
            <p:cNvPr id="9" name="Picture 8">
              <a:extLst>
                <a:ext uri="{FF2B5EF4-FFF2-40B4-BE49-F238E27FC236}">
                  <a16:creationId xmlns:a16="http://schemas.microsoft.com/office/drawing/2014/main" id="{34524E7D-1D75-8F90-E72A-A01BE2ADDFE0}"/>
                </a:ext>
              </a:extLst>
            </p:cNvPr>
            <p:cNvPicPr>
              <a:picLocks noChangeAspect="1"/>
            </p:cNvPicPr>
            <p:nvPr/>
          </p:nvPicPr>
          <p:blipFill>
            <a:blip r:embed="rId2"/>
            <a:stretch>
              <a:fillRect/>
            </a:stretch>
          </p:blipFill>
          <p:spPr>
            <a:xfrm>
              <a:off x="5369911" y="15244200"/>
              <a:ext cx="925200" cy="925200"/>
            </a:xfrm>
            <a:prstGeom prst="rect">
              <a:avLst/>
            </a:prstGeom>
          </p:spPr>
        </p:pic>
        <p:pic>
          <p:nvPicPr>
            <p:cNvPr id="10" name="Picture 9">
              <a:extLst>
                <a:ext uri="{FF2B5EF4-FFF2-40B4-BE49-F238E27FC236}">
                  <a16:creationId xmlns:a16="http://schemas.microsoft.com/office/drawing/2014/main" id="{A3FF6CE8-F094-62A9-F577-CE8ADDA4349A}"/>
                </a:ext>
              </a:extLst>
            </p:cNvPr>
            <p:cNvPicPr>
              <a:picLocks noChangeAspect="1"/>
            </p:cNvPicPr>
            <p:nvPr/>
          </p:nvPicPr>
          <p:blipFill>
            <a:blip r:embed="rId3"/>
            <a:stretch>
              <a:fillRect/>
            </a:stretch>
          </p:blipFill>
          <p:spPr>
            <a:xfrm>
              <a:off x="4315976" y="15244200"/>
              <a:ext cx="925200" cy="925200"/>
            </a:xfrm>
            <a:prstGeom prst="rect">
              <a:avLst/>
            </a:prstGeom>
          </p:spPr>
        </p:pic>
      </p:grpSp>
      <p:sp>
        <p:nvSpPr>
          <p:cNvPr id="12" name="Date Placeholder 11">
            <a:extLst>
              <a:ext uri="{FF2B5EF4-FFF2-40B4-BE49-F238E27FC236}">
                <a16:creationId xmlns:a16="http://schemas.microsoft.com/office/drawing/2014/main" id="{B184EB1F-481A-B6D2-1817-1F871BD06A73}"/>
              </a:ext>
            </a:extLst>
          </p:cNvPr>
          <p:cNvSpPr>
            <a:spLocks noGrp="1"/>
          </p:cNvSpPr>
          <p:nvPr>
            <p:ph type="dt" sz="half" idx="10"/>
          </p:nvPr>
        </p:nvSpPr>
        <p:spPr/>
        <p:txBody>
          <a:bodyPr/>
          <a:lstStyle/>
          <a:p>
            <a:fld id="{48A87A34-81AB-432B-8DAE-1953F412C126}" type="datetimeFigureOut">
              <a:rPr lang="en-US" smtClean="0"/>
              <a:pPr/>
              <a:t>1/9/26</a:t>
            </a:fld>
            <a:endParaRPr lang="en-US" dirty="0"/>
          </a:p>
        </p:txBody>
      </p:sp>
      <p:sp>
        <p:nvSpPr>
          <p:cNvPr id="13" name="Footer Placeholder 12">
            <a:extLst>
              <a:ext uri="{FF2B5EF4-FFF2-40B4-BE49-F238E27FC236}">
                <a16:creationId xmlns:a16="http://schemas.microsoft.com/office/drawing/2014/main" id="{B97F9027-CC07-7360-7ADD-A8D8CE9A1E52}"/>
              </a:ext>
            </a:extLst>
          </p:cNvPr>
          <p:cNvSpPr>
            <a:spLocks noGrp="1"/>
          </p:cNvSpPr>
          <p:nvPr>
            <p:ph type="ftr" sz="quarter" idx="11"/>
          </p:nvPr>
        </p:nvSpPr>
        <p:spPr/>
        <p:txBody>
          <a:bodyPr/>
          <a:lstStyle/>
          <a:p>
            <a:endParaRPr lang="en-US" dirty="0"/>
          </a:p>
        </p:txBody>
      </p:sp>
      <p:sp>
        <p:nvSpPr>
          <p:cNvPr id="14" name="Slide Number Placeholder 13">
            <a:extLst>
              <a:ext uri="{FF2B5EF4-FFF2-40B4-BE49-F238E27FC236}">
                <a16:creationId xmlns:a16="http://schemas.microsoft.com/office/drawing/2014/main" id="{025924C7-C2EA-D319-9523-271865881EE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15" name="Title 14">
            <a:extLst>
              <a:ext uri="{FF2B5EF4-FFF2-40B4-BE49-F238E27FC236}">
                <a16:creationId xmlns:a16="http://schemas.microsoft.com/office/drawing/2014/main" id="{42277F46-4348-5215-811D-6AD5B4DDAF29}"/>
              </a:ext>
            </a:extLst>
          </p:cNvPr>
          <p:cNvSpPr>
            <a:spLocks noGrp="1"/>
          </p:cNvSpPr>
          <p:nvPr>
            <p:ph type="title"/>
          </p:nvPr>
        </p:nvSpPr>
        <p:spPr/>
        <p:txBody>
          <a:bodyPr/>
          <a:lstStyle/>
          <a:p>
            <a:r>
              <a:rPr lang="en-GB"/>
              <a:t>Click to edit Master title style</a:t>
            </a:r>
            <a:endParaRPr lang="en-DE"/>
          </a:p>
        </p:txBody>
      </p:sp>
    </p:spTree>
    <p:extLst>
      <p:ext uri="{BB962C8B-B14F-4D97-AF65-F5344CB8AC3E}">
        <p14:creationId xmlns:p14="http://schemas.microsoft.com/office/powerpoint/2010/main" val="875218026"/>
      </p:ext>
    </p:extLst>
  </p:cSld>
  <p:clrMapOvr>
    <a:masterClrMapping/>
  </p:clrMapOvr>
  <p:extLst>
    <p:ext uri="{DCECCB84-F9BA-43D5-87BE-67443E8EF086}">
      <p15:sldGuideLst xmlns:p15="http://schemas.microsoft.com/office/powerpoint/2012/main">
        <p15:guide id="1" orient="horz" pos="5760" userDrawn="1">
          <p15:clr>
            <a:srgbClr val="FBAE40"/>
          </p15:clr>
        </p15:guide>
        <p15:guide id="2" pos="32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766" y="4559305"/>
            <a:ext cx="8871169" cy="7607299"/>
          </a:xfrm>
        </p:spPr>
        <p:txBody>
          <a:bodyPr anchor="b"/>
          <a:lstStyle>
            <a:lvl1pPr>
              <a:defRPr sz="6749"/>
            </a:lvl1pPr>
          </a:lstStyle>
          <a:p>
            <a:r>
              <a:rPr lang="en-GB"/>
              <a:t>Click to edit Master title style</a:t>
            </a:r>
            <a:endParaRPr lang="en-US" dirty="0"/>
          </a:p>
        </p:txBody>
      </p:sp>
      <p:sp>
        <p:nvSpPr>
          <p:cNvPr id="3" name="Text Placeholder 2"/>
          <p:cNvSpPr>
            <a:spLocks noGrp="1"/>
          </p:cNvSpPr>
          <p:nvPr>
            <p:ph type="body" idx="1"/>
          </p:nvPr>
        </p:nvSpPr>
        <p:spPr>
          <a:xfrm>
            <a:off x="701766" y="12238572"/>
            <a:ext cx="8871169" cy="4000499"/>
          </a:xfrm>
        </p:spPr>
        <p:txBody>
          <a:bodyPr/>
          <a:lstStyle>
            <a:lvl1pPr marL="0" indent="0">
              <a:buNone/>
              <a:defRPr sz="2700">
                <a:solidFill>
                  <a:schemeClr val="tx1"/>
                </a:solidFill>
              </a:defRPr>
            </a:lvl1pPr>
            <a:lvl2pPr marL="514259" indent="0">
              <a:buNone/>
              <a:defRPr sz="2250">
                <a:solidFill>
                  <a:schemeClr val="tx1">
                    <a:tint val="75000"/>
                  </a:schemeClr>
                </a:solidFill>
              </a:defRPr>
            </a:lvl2pPr>
            <a:lvl3pPr marL="1028517" indent="0">
              <a:buNone/>
              <a:defRPr sz="2025">
                <a:solidFill>
                  <a:schemeClr val="tx1">
                    <a:tint val="75000"/>
                  </a:schemeClr>
                </a:solidFill>
              </a:defRPr>
            </a:lvl3pPr>
            <a:lvl4pPr marL="1542776" indent="0">
              <a:buNone/>
              <a:defRPr sz="1800">
                <a:solidFill>
                  <a:schemeClr val="tx1">
                    <a:tint val="75000"/>
                  </a:schemeClr>
                </a:solidFill>
              </a:defRPr>
            </a:lvl4pPr>
            <a:lvl5pPr marL="2057034" indent="0">
              <a:buNone/>
              <a:defRPr sz="1800">
                <a:solidFill>
                  <a:schemeClr val="tx1">
                    <a:tint val="75000"/>
                  </a:schemeClr>
                </a:solidFill>
              </a:defRPr>
            </a:lvl5pPr>
            <a:lvl6pPr marL="2571293" indent="0">
              <a:buNone/>
              <a:defRPr sz="1800">
                <a:solidFill>
                  <a:schemeClr val="tx1">
                    <a:tint val="75000"/>
                  </a:schemeClr>
                </a:solidFill>
              </a:defRPr>
            </a:lvl6pPr>
            <a:lvl7pPr marL="3085551" indent="0">
              <a:buNone/>
              <a:defRPr sz="1800">
                <a:solidFill>
                  <a:schemeClr val="tx1">
                    <a:tint val="75000"/>
                  </a:schemeClr>
                </a:solidFill>
              </a:defRPr>
            </a:lvl7pPr>
            <a:lvl8pPr marL="3599810" indent="0">
              <a:buNone/>
              <a:defRPr sz="1800">
                <a:solidFill>
                  <a:schemeClr val="tx1">
                    <a:tint val="75000"/>
                  </a:schemeClr>
                </a:solidFill>
              </a:defRPr>
            </a:lvl8pPr>
            <a:lvl9pPr marL="4114068" indent="0">
              <a:buNone/>
              <a:defRPr sz="18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1/9/26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48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07122"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206990"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8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462" y="973670"/>
            <a:ext cx="8871169" cy="3534835"/>
          </a:xfrm>
        </p:spPr>
        <p:txBody>
          <a:bodyPr/>
          <a:lstStyle/>
          <a:p>
            <a:r>
              <a:rPr lang="en-GB"/>
              <a:t>Click to edit Master title style</a:t>
            </a:r>
            <a:endParaRPr lang="en-US" dirty="0"/>
          </a:p>
        </p:txBody>
      </p:sp>
      <p:sp>
        <p:nvSpPr>
          <p:cNvPr id="3" name="Text Placeholder 2"/>
          <p:cNvSpPr>
            <a:spLocks noGrp="1"/>
          </p:cNvSpPr>
          <p:nvPr>
            <p:ph type="body" idx="1"/>
          </p:nvPr>
        </p:nvSpPr>
        <p:spPr>
          <a:xfrm>
            <a:off x="708463" y="4483101"/>
            <a:ext cx="4351211"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4" name="Content Placeholder 3"/>
          <p:cNvSpPr>
            <a:spLocks noGrp="1"/>
          </p:cNvSpPr>
          <p:nvPr>
            <p:ph sz="half" idx="2"/>
          </p:nvPr>
        </p:nvSpPr>
        <p:spPr>
          <a:xfrm>
            <a:off x="708463" y="6680200"/>
            <a:ext cx="4351211"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206991" y="4483101"/>
            <a:ext cx="4372640"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6" name="Content Placeholder 5"/>
          <p:cNvSpPr>
            <a:spLocks noGrp="1"/>
          </p:cNvSpPr>
          <p:nvPr>
            <p:ph sz="quarter" idx="4"/>
          </p:nvPr>
        </p:nvSpPr>
        <p:spPr>
          <a:xfrm>
            <a:off x="5206991" y="6680200"/>
            <a:ext cx="4372640"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1/9/26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29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1/9/26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472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1/9/26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372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Content Placeholder 2"/>
          <p:cNvSpPr>
            <a:spLocks noGrp="1"/>
          </p:cNvSpPr>
          <p:nvPr>
            <p:ph idx="1"/>
          </p:nvPr>
        </p:nvSpPr>
        <p:spPr>
          <a:xfrm>
            <a:off x="4372640" y="2633137"/>
            <a:ext cx="5206990" cy="12996333"/>
          </a:xfrm>
        </p:spPr>
        <p:txBody>
          <a:bodyPr/>
          <a:lstStyle>
            <a:lvl1pPr>
              <a:defRPr sz="3599"/>
            </a:lvl1pPr>
            <a:lvl2pPr>
              <a:defRPr sz="3149"/>
            </a:lvl2pPr>
            <a:lvl3pPr>
              <a:defRPr sz="2700"/>
            </a:lvl3pPr>
            <a:lvl4pPr>
              <a:defRPr sz="2250"/>
            </a:lvl4pPr>
            <a:lvl5pPr>
              <a:defRPr sz="2250"/>
            </a:lvl5pPr>
            <a:lvl6pPr>
              <a:defRPr sz="2250"/>
            </a:lvl6pPr>
            <a:lvl7pPr>
              <a:defRPr sz="2250"/>
            </a:lvl7pPr>
            <a:lvl8pPr>
              <a:defRPr sz="2250"/>
            </a:lvl8pPr>
            <a:lvl9pPr>
              <a:defRPr sz="22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02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Picture Placeholder 2"/>
          <p:cNvSpPr>
            <a:spLocks noGrp="1" noChangeAspect="1"/>
          </p:cNvSpPr>
          <p:nvPr>
            <p:ph type="pic" idx="1"/>
          </p:nvPr>
        </p:nvSpPr>
        <p:spPr>
          <a:xfrm>
            <a:off x="4372640" y="2633137"/>
            <a:ext cx="5206990" cy="12996333"/>
          </a:xfrm>
        </p:spPr>
        <p:txBody>
          <a:bodyPr anchor="t"/>
          <a:lstStyle>
            <a:lvl1pPr marL="0" indent="0">
              <a:buNone/>
              <a:defRPr sz="3599"/>
            </a:lvl1pPr>
            <a:lvl2pPr marL="514259" indent="0">
              <a:buNone/>
              <a:defRPr sz="3149"/>
            </a:lvl2pPr>
            <a:lvl3pPr marL="1028517" indent="0">
              <a:buNone/>
              <a:defRPr sz="2700"/>
            </a:lvl3pPr>
            <a:lvl4pPr marL="1542776" indent="0">
              <a:buNone/>
              <a:defRPr sz="2250"/>
            </a:lvl4pPr>
            <a:lvl5pPr marL="2057034" indent="0">
              <a:buNone/>
              <a:defRPr sz="2250"/>
            </a:lvl5pPr>
            <a:lvl6pPr marL="2571293" indent="0">
              <a:buNone/>
              <a:defRPr sz="2250"/>
            </a:lvl6pPr>
            <a:lvl7pPr marL="3085551" indent="0">
              <a:buNone/>
              <a:defRPr sz="2250"/>
            </a:lvl7pPr>
            <a:lvl8pPr marL="3599810" indent="0">
              <a:buNone/>
              <a:defRPr sz="2250"/>
            </a:lvl8pPr>
            <a:lvl9pPr marL="4114068" indent="0">
              <a:buNone/>
              <a:defRPr sz="2250"/>
            </a:lvl9pPr>
          </a:lstStyle>
          <a:p>
            <a:r>
              <a:rPr lang="en-GB"/>
              <a:t>Click icon to add picture</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1/9/26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14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122" y="973670"/>
            <a:ext cx="8871169" cy="353483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07122" y="4868333"/>
            <a:ext cx="8871169" cy="1160356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07122" y="16950271"/>
            <a:ext cx="2314218" cy="973667"/>
          </a:xfrm>
          <a:prstGeom prst="rect">
            <a:avLst/>
          </a:prstGeom>
        </p:spPr>
        <p:txBody>
          <a:bodyPr vert="horz" lIns="91440" tIns="45720" rIns="91440" bIns="45720" rtlCol="0" anchor="ctr"/>
          <a:lstStyle>
            <a:lvl1pPr algn="l">
              <a:defRPr sz="1350">
                <a:solidFill>
                  <a:schemeClr val="tx1">
                    <a:tint val="75000"/>
                  </a:schemeClr>
                </a:solidFill>
              </a:defRPr>
            </a:lvl1pPr>
          </a:lstStyle>
          <a:p>
            <a:fld id="{48A87A34-81AB-432B-8DAE-1953F412C126}" type="datetimeFigureOut">
              <a:rPr lang="en-US" smtClean="0"/>
              <a:pPr/>
              <a:t>1/9/26</a:t>
            </a:fld>
            <a:endParaRPr lang="en-US" dirty="0"/>
          </a:p>
        </p:txBody>
      </p:sp>
      <p:sp>
        <p:nvSpPr>
          <p:cNvPr id="5" name="Footer Placeholder 4"/>
          <p:cNvSpPr>
            <a:spLocks noGrp="1"/>
          </p:cNvSpPr>
          <p:nvPr>
            <p:ph type="ftr" sz="quarter" idx="3"/>
          </p:nvPr>
        </p:nvSpPr>
        <p:spPr>
          <a:xfrm>
            <a:off x="3407043" y="16950271"/>
            <a:ext cx="3471327" cy="973667"/>
          </a:xfrm>
          <a:prstGeom prst="rect">
            <a:avLst/>
          </a:prstGeom>
        </p:spPr>
        <p:txBody>
          <a:bodyPr vert="horz" lIns="91440" tIns="45720" rIns="91440" bIns="45720" rtlCol="0" anchor="ctr"/>
          <a:lstStyle>
            <a:lvl1pPr algn="ctr">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64073" y="16950271"/>
            <a:ext cx="2314218" cy="973667"/>
          </a:xfrm>
          <a:prstGeom prst="rect">
            <a:avLst/>
          </a:prstGeom>
        </p:spPr>
        <p:txBody>
          <a:bodyPr vert="horz" lIns="91440" tIns="45720" rIns="91440" bIns="45720" rtlCol="0" anchor="ctr"/>
          <a:lstStyle>
            <a:lvl1pPr algn="r">
              <a:defRPr sz="135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id="{9B8A1E25-E09E-9B11-3FEC-A3FD03A7A6C3}"/>
              </a:ext>
            </a:extLst>
          </p:cNvPr>
          <p:cNvSpPr txBox="1"/>
          <p:nvPr userDrawn="1">
            <p:extLst>
              <p:ext uri="{1162E1C5-73C7-4A58-AE30-91384D911F3F}">
                <p184:classification xmlns:p184="http://schemas.microsoft.com/office/powerpoint/2018/4/main" val="ftr"/>
              </p:ext>
            </p:extLst>
          </p:nvPr>
        </p:nvSpPr>
        <p:spPr>
          <a:xfrm>
            <a:off x="53571" y="17793550"/>
            <a:ext cx="448648" cy="103875"/>
          </a:xfrm>
          <a:prstGeom prst="rect">
            <a:avLst/>
          </a:prstGeom>
        </p:spPr>
        <p:txBody>
          <a:bodyPr horzOverflow="overflow" lIns="0" tIns="0" rIns="0" bIns="0">
            <a:spAutoFit/>
          </a:bodyPr>
          <a:lstStyle/>
          <a:p>
            <a:pPr algn="l"/>
            <a:r>
              <a:rPr lang="en-DE" sz="675">
                <a:solidFill>
                  <a:srgbClr val="000000">
                    <a:alpha val="50000"/>
                  </a:srgbClr>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11401428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028517" rtl="0" eaLnBrk="1" latinLnBrk="0" hangingPunct="1">
        <a:lnSpc>
          <a:spcPct val="90000"/>
        </a:lnSpc>
        <a:spcBef>
          <a:spcPct val="0"/>
        </a:spcBef>
        <a:buNone/>
        <a:defRPr sz="4949" kern="1200">
          <a:solidFill>
            <a:schemeClr val="tx1"/>
          </a:solidFill>
          <a:latin typeface="+mj-lt"/>
          <a:ea typeface="+mj-ea"/>
          <a:cs typeface="+mj-cs"/>
        </a:defRPr>
      </a:lvl1pPr>
    </p:titleStyle>
    <p:bodyStyle>
      <a:lvl1pPr marL="257129" indent="-257129" algn="l" defTabSz="1028517" rtl="0" eaLnBrk="1" latinLnBrk="0" hangingPunct="1">
        <a:lnSpc>
          <a:spcPct val="90000"/>
        </a:lnSpc>
        <a:spcBef>
          <a:spcPts val="1125"/>
        </a:spcBef>
        <a:buFont typeface="Arial" panose="020B0604020202020204" pitchFamily="34" charset="0"/>
        <a:buChar char="•"/>
        <a:defRPr sz="3149" kern="1200">
          <a:solidFill>
            <a:schemeClr val="tx1"/>
          </a:solidFill>
          <a:latin typeface="+mn-lt"/>
          <a:ea typeface="+mn-ea"/>
          <a:cs typeface="+mn-cs"/>
        </a:defRPr>
      </a:lvl1pPr>
      <a:lvl2pPr marL="771388" indent="-257129" algn="l" defTabSz="1028517" rtl="0" eaLnBrk="1" latinLnBrk="0" hangingPunct="1">
        <a:lnSpc>
          <a:spcPct val="90000"/>
        </a:lnSpc>
        <a:spcBef>
          <a:spcPts val="562"/>
        </a:spcBef>
        <a:buFont typeface="Arial" panose="020B0604020202020204" pitchFamily="34" charset="0"/>
        <a:buChar char="•"/>
        <a:defRPr sz="2700" kern="1200">
          <a:solidFill>
            <a:schemeClr val="tx1"/>
          </a:solidFill>
          <a:latin typeface="+mn-lt"/>
          <a:ea typeface="+mn-ea"/>
          <a:cs typeface="+mn-cs"/>
        </a:defRPr>
      </a:lvl2pPr>
      <a:lvl3pPr marL="1285646" indent="-257129" algn="l" defTabSz="1028517" rtl="0" eaLnBrk="1" latinLnBrk="0" hangingPunct="1">
        <a:lnSpc>
          <a:spcPct val="90000"/>
        </a:lnSpc>
        <a:spcBef>
          <a:spcPts val="562"/>
        </a:spcBef>
        <a:buFont typeface="Arial" panose="020B0604020202020204" pitchFamily="34" charset="0"/>
        <a:buChar char="•"/>
        <a:defRPr sz="2250" kern="1200">
          <a:solidFill>
            <a:schemeClr val="tx1"/>
          </a:solidFill>
          <a:latin typeface="+mn-lt"/>
          <a:ea typeface="+mn-ea"/>
          <a:cs typeface="+mn-cs"/>
        </a:defRPr>
      </a:lvl3pPr>
      <a:lvl4pPr marL="1799905"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4pPr>
      <a:lvl5pPr marL="2314164"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5pPr>
      <a:lvl6pPr marL="2828422"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6pPr>
      <a:lvl7pPr marL="3342681"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7pPr>
      <a:lvl8pPr marL="3856939"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8pPr>
      <a:lvl9pPr marL="4371198"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1028517" rtl="0" eaLnBrk="1" latinLnBrk="0" hangingPunct="1">
        <a:defRPr sz="2025" kern="1200">
          <a:solidFill>
            <a:schemeClr val="tx1"/>
          </a:solidFill>
          <a:latin typeface="+mn-lt"/>
          <a:ea typeface="+mn-ea"/>
          <a:cs typeface="+mn-cs"/>
        </a:defRPr>
      </a:lvl1pPr>
      <a:lvl2pPr marL="514259" algn="l" defTabSz="1028517" rtl="0" eaLnBrk="1" latinLnBrk="0" hangingPunct="1">
        <a:defRPr sz="2025" kern="1200">
          <a:solidFill>
            <a:schemeClr val="tx1"/>
          </a:solidFill>
          <a:latin typeface="+mn-lt"/>
          <a:ea typeface="+mn-ea"/>
          <a:cs typeface="+mn-cs"/>
        </a:defRPr>
      </a:lvl2pPr>
      <a:lvl3pPr marL="1028517" algn="l" defTabSz="1028517" rtl="0" eaLnBrk="1" latinLnBrk="0" hangingPunct="1">
        <a:defRPr sz="2025" kern="1200">
          <a:solidFill>
            <a:schemeClr val="tx1"/>
          </a:solidFill>
          <a:latin typeface="+mn-lt"/>
          <a:ea typeface="+mn-ea"/>
          <a:cs typeface="+mn-cs"/>
        </a:defRPr>
      </a:lvl3pPr>
      <a:lvl4pPr marL="1542776" algn="l" defTabSz="1028517" rtl="0" eaLnBrk="1" latinLnBrk="0" hangingPunct="1">
        <a:defRPr sz="2025" kern="1200">
          <a:solidFill>
            <a:schemeClr val="tx1"/>
          </a:solidFill>
          <a:latin typeface="+mn-lt"/>
          <a:ea typeface="+mn-ea"/>
          <a:cs typeface="+mn-cs"/>
        </a:defRPr>
      </a:lvl4pPr>
      <a:lvl5pPr marL="2057034" algn="l" defTabSz="1028517" rtl="0" eaLnBrk="1" latinLnBrk="0" hangingPunct="1">
        <a:defRPr sz="2025" kern="1200">
          <a:solidFill>
            <a:schemeClr val="tx1"/>
          </a:solidFill>
          <a:latin typeface="+mn-lt"/>
          <a:ea typeface="+mn-ea"/>
          <a:cs typeface="+mn-cs"/>
        </a:defRPr>
      </a:lvl5pPr>
      <a:lvl6pPr marL="2571293" algn="l" defTabSz="1028517" rtl="0" eaLnBrk="1" latinLnBrk="0" hangingPunct="1">
        <a:defRPr sz="2025" kern="1200">
          <a:solidFill>
            <a:schemeClr val="tx1"/>
          </a:solidFill>
          <a:latin typeface="+mn-lt"/>
          <a:ea typeface="+mn-ea"/>
          <a:cs typeface="+mn-cs"/>
        </a:defRPr>
      </a:lvl6pPr>
      <a:lvl7pPr marL="3085551" algn="l" defTabSz="1028517" rtl="0" eaLnBrk="1" latinLnBrk="0" hangingPunct="1">
        <a:defRPr sz="2025" kern="1200">
          <a:solidFill>
            <a:schemeClr val="tx1"/>
          </a:solidFill>
          <a:latin typeface="+mn-lt"/>
          <a:ea typeface="+mn-ea"/>
          <a:cs typeface="+mn-cs"/>
        </a:defRPr>
      </a:lvl7pPr>
      <a:lvl8pPr marL="3599810" algn="l" defTabSz="1028517" rtl="0" eaLnBrk="1" latinLnBrk="0" hangingPunct="1">
        <a:defRPr sz="2025" kern="1200">
          <a:solidFill>
            <a:schemeClr val="tx1"/>
          </a:solidFill>
          <a:latin typeface="+mn-lt"/>
          <a:ea typeface="+mn-ea"/>
          <a:cs typeface="+mn-cs"/>
        </a:defRPr>
      </a:lvl8pPr>
      <a:lvl9pPr marL="4114068" algn="l" defTabSz="1028517"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microsoft.com/office/2018/10/relationships/comments" Target="../comments/modernComment_115_9CE3D27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6_9D718DED.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18/10/relationships/comments" Target="../comments/modernComment_117_532A238D.xm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10" Type="http://schemas.openxmlformats.org/officeDocument/2006/relationships/image" Target="../media/image6.svg"/><Relationship Id="rId4" Type="http://schemas.openxmlformats.org/officeDocument/2006/relationships/image" Target="../media/image30.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png"/><Relationship Id="rId7" Type="http://schemas.openxmlformats.org/officeDocument/2006/relationships/image" Target="../media/image26.svg"/><Relationship Id="rId2" Type="http://schemas.microsoft.com/office/2018/10/relationships/comments" Target="../comments/modernComment_118_626EC4B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3.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microsoft.com/office/2018/10/relationships/comments" Target="../comments/modernComment_120_FA024C04.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6.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7.png"/><Relationship Id="rId7" Type="http://schemas.openxmlformats.org/officeDocument/2006/relationships/image" Target="../media/image5.png"/><Relationship Id="rId2" Type="http://schemas.microsoft.com/office/2018/10/relationships/comments" Target="../comments/modernComment_122_9A36DA0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5.png"/><Relationship Id="rId2" Type="http://schemas.microsoft.com/office/2018/10/relationships/comments" Target="../comments/modernComment_124_3E0760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5_E21438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1.png"/><Relationship Id="rId7" Type="http://schemas.openxmlformats.org/officeDocument/2006/relationships/image" Target="../media/image5.png"/><Relationship Id="rId2" Type="http://schemas.microsoft.com/office/2018/10/relationships/comments" Target="../comments/modernComment_126_9DA2AD4E.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6.svg"/><Relationship Id="rId2" Type="http://schemas.microsoft.com/office/2018/10/relationships/comments" Target="../comments/modernComment_128_2DA5E9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5.png"/><Relationship Id="rId7" Type="http://schemas.openxmlformats.org/officeDocument/2006/relationships/image" Target="../media/image5.png"/><Relationship Id="rId2" Type="http://schemas.microsoft.com/office/2018/10/relationships/comments" Target="../comments/modernComment_129_FD6B055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2A_2D01584F.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12B_AC4C8FF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2D_BEDEFA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2" Type="http://schemas.microsoft.com/office/2018/10/relationships/comments" Target="../comments/modernComment_111_495F277A.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5.png"/><Relationship Id="rId2" Type="http://schemas.microsoft.com/office/2018/10/relationships/comments" Target="../comments/modernComment_114_9038201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8C943-7173-E95B-0FF8-8CA0E1171D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798A9D-9EB7-FFFD-3E62-4C29DAB94489}"/>
              </a:ext>
            </a:extLst>
          </p:cNvPr>
          <p:cNvSpPr txBox="1"/>
          <p:nvPr/>
        </p:nvSpPr>
        <p:spPr>
          <a:xfrm>
            <a:off x="414066" y="2702943"/>
            <a:ext cx="9647058" cy="9694962"/>
          </a:xfrm>
          <a:prstGeom prst="rect">
            <a:avLst/>
          </a:prstGeom>
          <a:noFill/>
        </p:spPr>
        <p:txBody>
          <a:bodyPr wrap="square" rtlCol="0">
            <a:spAutoFit/>
          </a:bodyPr>
          <a:lstStyle/>
          <a:p>
            <a:pPr marL="0" algn="l" defTabSz="457200" rtl="0" eaLnBrk="1" latinLnBrk="0" hangingPunct="1"/>
            <a:r>
              <a:rPr lang="en-US" sz="4800" dirty="0"/>
              <a:t>Statistics:</a:t>
            </a:r>
          </a:p>
          <a:p>
            <a:pPr marL="0" algn="l" defTabSz="457200" rtl="0" eaLnBrk="1" latinLnBrk="0" hangingPunct="1"/>
            <a:endParaRPr lang="en-US" sz="4800" dirty="0"/>
          </a:p>
          <a:p>
            <a:pPr marL="0" algn="l" defTabSz="457200" rtl="0" eaLnBrk="1" latinLnBrk="0" hangingPunct="1"/>
            <a:r>
              <a:rPr lang="en-US" sz="4800" dirty="0"/>
              <a:t>1-The arguments of Python’s print</a:t>
            </a:r>
          </a:p>
          <a:p>
            <a:pPr marL="0" algn="l" defTabSz="457200" rtl="0" eaLnBrk="1" latinLnBrk="0" hangingPunct="1"/>
            <a:endParaRPr lang="en-US" sz="4800" dirty="0"/>
          </a:p>
          <a:p>
            <a:pPr marL="0" algn="l" defTabSz="457200" rtl="0" eaLnBrk="1" latinLnBrk="0" hangingPunct="1"/>
            <a:r>
              <a:rPr lang="en-US" sz="4800" dirty="0"/>
              <a:t>Published on: Dec 26, 2025</a:t>
            </a:r>
          </a:p>
          <a:p>
            <a:pPr marL="0" algn="l" defTabSz="457200" rtl="0" eaLnBrk="1" latinLnBrk="0" hangingPunct="1"/>
            <a:r>
              <a:rPr lang="en-US" sz="4800" dirty="0"/>
              <a:t>View: 1,823</a:t>
            </a:r>
          </a:p>
          <a:p>
            <a:pPr marL="0" algn="l" defTabSz="457200" rtl="0" eaLnBrk="1" latinLnBrk="0" hangingPunct="1"/>
            <a:r>
              <a:rPr lang="en-DE" sz="4800" dirty="0"/>
              <a:t>Likes: 89.5 %</a:t>
            </a:r>
          </a:p>
          <a:p>
            <a:pPr marL="0" algn="l" defTabSz="457200" rtl="0" eaLnBrk="1" latinLnBrk="0" hangingPunct="1"/>
            <a:endParaRPr lang="en-DE" sz="4800" dirty="0"/>
          </a:p>
          <a:p>
            <a:pPr marL="0" algn="l" defTabSz="457200" rtl="0" eaLnBrk="1" latinLnBrk="0" hangingPunct="1"/>
            <a:r>
              <a:rPr lang="en-DE" sz="4800" dirty="0"/>
              <a:t>2-Stop using For-Loops for Lists</a:t>
            </a:r>
          </a:p>
          <a:p>
            <a:pPr marL="0" algn="l" defTabSz="457200" rtl="0" eaLnBrk="1" latinLnBrk="0" hangingPunct="1"/>
            <a:endParaRPr lang="en-DE" sz="4800" dirty="0"/>
          </a:p>
          <a:p>
            <a:pPr marL="0" algn="l" defTabSz="457200" rtl="0" eaLnBrk="1" latinLnBrk="0" hangingPunct="1"/>
            <a:r>
              <a:rPr lang="en-DE" sz="4800" dirty="0"/>
              <a:t>Pulished on: Dec 27, 2025</a:t>
            </a:r>
          </a:p>
          <a:p>
            <a:pPr marL="0" algn="l" defTabSz="457200" rtl="0" eaLnBrk="1" latinLnBrk="0" hangingPunct="1"/>
            <a:r>
              <a:rPr lang="en-DE" sz="4800" dirty="0"/>
              <a:t>Views: 1,444</a:t>
            </a:r>
          </a:p>
          <a:p>
            <a:pPr marL="0" algn="l" defTabSz="457200" rtl="0" eaLnBrk="1" latinLnBrk="0" hangingPunct="1"/>
            <a:r>
              <a:rPr lang="en-DE" sz="4800" dirty="0"/>
              <a:t>Likes: 82.4 %</a:t>
            </a:r>
          </a:p>
        </p:txBody>
      </p:sp>
    </p:spTree>
    <p:extLst>
      <p:ext uri="{BB962C8B-B14F-4D97-AF65-F5344CB8AC3E}">
        <p14:creationId xmlns:p14="http://schemas.microsoft.com/office/powerpoint/2010/main" val="243970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89A062-81D4-7FA9-5D3B-97D7C84260BF}"/>
              </a:ext>
            </a:extLst>
          </p:cNvPr>
          <p:cNvGrpSpPr/>
          <p:nvPr/>
        </p:nvGrpSpPr>
        <p:grpSpPr>
          <a:xfrm>
            <a:off x="192450" y="4313208"/>
            <a:ext cx="9900512" cy="5656922"/>
            <a:chOff x="155122" y="4313208"/>
            <a:chExt cx="9900512" cy="5656922"/>
          </a:xfrm>
        </p:grpSpPr>
        <p:pic>
          <p:nvPicPr>
            <p:cNvPr id="27" name="Picture 26">
              <a:extLst>
                <a:ext uri="{FF2B5EF4-FFF2-40B4-BE49-F238E27FC236}">
                  <a16:creationId xmlns:a16="http://schemas.microsoft.com/office/drawing/2014/main" id="{5755EB69-8332-046F-562A-CD322CED908E}"/>
                </a:ext>
              </a:extLst>
            </p:cNvPr>
            <p:cNvPicPr>
              <a:picLocks noChangeAspect="1"/>
            </p:cNvPicPr>
            <p:nvPr/>
          </p:nvPicPr>
          <p:blipFill rotWithShape="1">
            <a:blip r:embed="rId3"/>
            <a:srcRect l="15798" t="24886" r="9749" b="14308"/>
            <a:stretch>
              <a:fillRect/>
            </a:stretch>
          </p:blipFill>
          <p:spPr>
            <a:xfrm>
              <a:off x="155276" y="4313208"/>
              <a:ext cx="9900358" cy="5656922"/>
            </a:xfrm>
            <a:prstGeom prst="rect">
              <a:avLst/>
            </a:prstGeom>
          </p:spPr>
        </p:pic>
        <p:pic>
          <p:nvPicPr>
            <p:cNvPr id="28" name="Picture 27">
              <a:extLst>
                <a:ext uri="{FF2B5EF4-FFF2-40B4-BE49-F238E27FC236}">
                  <a16:creationId xmlns:a16="http://schemas.microsoft.com/office/drawing/2014/main" id="{E405CAD7-F4B0-7F74-1DFC-8CF2E970C000}"/>
                </a:ext>
              </a:extLst>
            </p:cNvPr>
            <p:cNvPicPr>
              <a:picLocks noChangeAspect="1"/>
            </p:cNvPicPr>
            <p:nvPr/>
          </p:nvPicPr>
          <p:blipFill>
            <a:blip r:embed="rId4"/>
            <a:stretch>
              <a:fillRect/>
            </a:stretch>
          </p:blipFill>
          <p:spPr>
            <a:xfrm>
              <a:off x="8919562" y="8805718"/>
              <a:ext cx="1063167" cy="1063167"/>
            </a:xfrm>
            <a:prstGeom prst="rect">
              <a:avLst/>
            </a:prstGeom>
          </p:spPr>
        </p:pic>
        <p:pic>
          <p:nvPicPr>
            <p:cNvPr id="29" name="Graphic 28" descr="Shield Tick with solid fill">
              <a:extLst>
                <a:ext uri="{FF2B5EF4-FFF2-40B4-BE49-F238E27FC236}">
                  <a16:creationId xmlns:a16="http://schemas.microsoft.com/office/drawing/2014/main" id="{0CCABDA1-4CCF-B503-8099-FFC57C1D9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2274" y="6762284"/>
              <a:ext cx="914400" cy="914400"/>
            </a:xfrm>
            <a:prstGeom prst="rect">
              <a:avLst/>
            </a:prstGeom>
          </p:spPr>
        </p:pic>
        <p:pic>
          <p:nvPicPr>
            <p:cNvPr id="30" name="Graphic 29" descr="Close with solid fill">
              <a:extLst>
                <a:ext uri="{FF2B5EF4-FFF2-40B4-BE49-F238E27FC236}">
                  <a16:creationId xmlns:a16="http://schemas.microsoft.com/office/drawing/2014/main" id="{14362FE8-9002-3D9A-71C4-9C9B4C8821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2274" y="4549278"/>
              <a:ext cx="914400" cy="914400"/>
            </a:xfrm>
            <a:prstGeom prst="rect">
              <a:avLst/>
            </a:prstGeom>
          </p:spPr>
        </p:pic>
        <p:cxnSp>
          <p:nvCxnSpPr>
            <p:cNvPr id="31" name="Straight Connector 30">
              <a:extLst>
                <a:ext uri="{FF2B5EF4-FFF2-40B4-BE49-F238E27FC236}">
                  <a16:creationId xmlns:a16="http://schemas.microsoft.com/office/drawing/2014/main" id="{E3F613E7-6697-4EC0-8464-6D3C267DD305}"/>
                </a:ext>
              </a:extLst>
            </p:cNvPr>
            <p:cNvCxnSpPr>
              <a:cxnSpLocks/>
            </p:cNvCxnSpPr>
            <p:nvPr/>
          </p:nvCxnSpPr>
          <p:spPr>
            <a:xfrm>
              <a:off x="155122" y="8693061"/>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4CE6B-B7C7-47AA-F8CD-6C0FAC4DA742}"/>
                </a:ext>
              </a:extLst>
            </p:cNvPr>
            <p:cNvCxnSpPr>
              <a:cxnSpLocks/>
            </p:cNvCxnSpPr>
            <p:nvPr/>
          </p:nvCxnSpPr>
          <p:spPr>
            <a:xfrm>
              <a:off x="169498" y="6550836"/>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7F61470-5978-9741-C789-354D64372206}"/>
              </a:ext>
            </a:extLst>
          </p:cNvPr>
          <p:cNvSpPr txBox="1"/>
          <p:nvPr/>
        </p:nvSpPr>
        <p:spPr>
          <a:xfrm>
            <a:off x="229149" y="3442094"/>
            <a:ext cx="9827115" cy="76944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GB" sz="4400" dirty="0"/>
              <a:t>Print is for YOU, Raise is for your CODE!</a:t>
            </a:r>
            <a:endParaRPr lang="en-DE" sz="4400" dirty="0">
              <a:solidFill>
                <a:srgbClr val="002060"/>
              </a:solidFill>
              <a:latin typeface="Patrick Hand" pitchFamily="2" charset="77"/>
            </a:endParaRPr>
          </a:p>
        </p:txBody>
      </p:sp>
      <p:pic>
        <p:nvPicPr>
          <p:cNvPr id="36" name="Picture 35">
            <a:extLst>
              <a:ext uri="{FF2B5EF4-FFF2-40B4-BE49-F238E27FC236}">
                <a16:creationId xmlns:a16="http://schemas.microsoft.com/office/drawing/2014/main" id="{66BE1470-D54F-6F8F-1C68-D491E457AF5A}"/>
              </a:ext>
            </a:extLst>
          </p:cNvPr>
          <p:cNvPicPr>
            <a:picLocks noChangeAspect="1"/>
          </p:cNvPicPr>
          <p:nvPr/>
        </p:nvPicPr>
        <p:blipFill>
          <a:blip r:embed="rId9"/>
          <a:stretch>
            <a:fillRect/>
          </a:stretch>
        </p:blipFill>
        <p:spPr>
          <a:xfrm>
            <a:off x="190906" y="10757495"/>
            <a:ext cx="9903600" cy="1722364"/>
          </a:xfrm>
          <a:prstGeom prst="rect">
            <a:avLst/>
          </a:prstGeom>
        </p:spPr>
      </p:pic>
      <p:sp>
        <p:nvSpPr>
          <p:cNvPr id="37" name="TextBox 36">
            <a:extLst>
              <a:ext uri="{FF2B5EF4-FFF2-40B4-BE49-F238E27FC236}">
                <a16:creationId xmlns:a16="http://schemas.microsoft.com/office/drawing/2014/main" id="{525B6729-E387-A933-1E10-01ACD25E6653}"/>
              </a:ext>
            </a:extLst>
          </p:cNvPr>
          <p:cNvSpPr txBox="1"/>
          <p:nvPr/>
        </p:nvSpPr>
        <p:spPr>
          <a:xfrm>
            <a:off x="183193" y="10081029"/>
            <a:ext cx="982711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DE" sz="3600" dirty="0">
                <a:solidFill>
                  <a:schemeClr val="tx1"/>
                </a:solidFill>
                <a:latin typeface="Patrick Hand" pitchFamily="2" charset="77"/>
              </a:rPr>
              <a:t>Output</a:t>
            </a:r>
          </a:p>
        </p:txBody>
      </p:sp>
      <p:sp>
        <p:nvSpPr>
          <p:cNvPr id="39" name="Rectangle 38">
            <a:extLst>
              <a:ext uri="{FF2B5EF4-FFF2-40B4-BE49-F238E27FC236}">
                <a16:creationId xmlns:a16="http://schemas.microsoft.com/office/drawing/2014/main" id="{A27BD8FC-909C-7707-EADD-9BB7EF082556}"/>
              </a:ext>
            </a:extLst>
          </p:cNvPr>
          <p:cNvSpPr/>
          <p:nvPr/>
        </p:nvSpPr>
        <p:spPr>
          <a:xfrm>
            <a:off x="-7878251" y="2819400"/>
            <a:ext cx="710803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py_009_raise_value_error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217625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D077D-CD3B-2596-C167-87FF71AC3F96}"/>
              </a:ext>
            </a:extLst>
          </p:cNvPr>
          <p:cNvSpPr txBox="1"/>
          <p:nvPr/>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6" name="Group 5">
            <a:extLst>
              <a:ext uri="{FF2B5EF4-FFF2-40B4-BE49-F238E27FC236}">
                <a16:creationId xmlns:a16="http://schemas.microsoft.com/office/drawing/2014/main" id="{70DC9F19-7314-279A-182A-2FAC4145BABA}"/>
              </a:ext>
            </a:extLst>
          </p:cNvPr>
          <p:cNvGrpSpPr/>
          <p:nvPr/>
        </p:nvGrpSpPr>
        <p:grpSpPr>
          <a:xfrm>
            <a:off x="4153139" y="285709"/>
            <a:ext cx="1979135" cy="925200"/>
            <a:chOff x="4315976" y="15244200"/>
            <a:chExt cx="1979135" cy="925200"/>
          </a:xfrm>
        </p:grpSpPr>
        <p:pic>
          <p:nvPicPr>
            <p:cNvPr id="7" name="Picture 6">
              <a:extLst>
                <a:ext uri="{FF2B5EF4-FFF2-40B4-BE49-F238E27FC236}">
                  <a16:creationId xmlns:a16="http://schemas.microsoft.com/office/drawing/2014/main" id="{2F1D7D9B-24E8-EF51-6F2B-6644446DAA31}"/>
                </a:ext>
              </a:extLst>
            </p:cNvPr>
            <p:cNvPicPr>
              <a:picLocks noChangeAspect="1"/>
            </p:cNvPicPr>
            <p:nvPr/>
          </p:nvPicPr>
          <p:blipFill>
            <a:blip r:embed="rId3"/>
            <a:stretch>
              <a:fillRect/>
            </a:stretch>
          </p:blipFill>
          <p:spPr>
            <a:xfrm>
              <a:off x="5369911" y="15244200"/>
              <a:ext cx="925200" cy="925200"/>
            </a:xfrm>
            <a:prstGeom prst="rect">
              <a:avLst/>
            </a:prstGeom>
          </p:spPr>
        </p:pic>
        <p:pic>
          <p:nvPicPr>
            <p:cNvPr id="8" name="Picture 7">
              <a:extLst>
                <a:ext uri="{FF2B5EF4-FFF2-40B4-BE49-F238E27FC236}">
                  <a16:creationId xmlns:a16="http://schemas.microsoft.com/office/drawing/2014/main" id="{DC14211A-2572-ACC1-2CBC-A47458A5B4A6}"/>
                </a:ext>
              </a:extLst>
            </p:cNvPr>
            <p:cNvPicPr>
              <a:picLocks noChangeAspect="1"/>
            </p:cNvPicPr>
            <p:nvPr/>
          </p:nvPicPr>
          <p:blipFill>
            <a:blip r:embed="rId4"/>
            <a:stretch>
              <a:fillRect/>
            </a:stretch>
          </p:blipFill>
          <p:spPr>
            <a:xfrm>
              <a:off x="4315976" y="15244200"/>
              <a:ext cx="925200" cy="925200"/>
            </a:xfrm>
            <a:prstGeom prst="rect">
              <a:avLst/>
            </a:prstGeom>
          </p:spPr>
        </p:pic>
      </p:grpSp>
      <p:sp>
        <p:nvSpPr>
          <p:cNvPr id="9" name="Right Arrow 8">
            <a:extLst>
              <a:ext uri="{FF2B5EF4-FFF2-40B4-BE49-F238E27FC236}">
                <a16:creationId xmlns:a16="http://schemas.microsoft.com/office/drawing/2014/main" id="{6D1AAAEE-0C0E-C465-D0BA-EF033B7257D6}"/>
              </a:ext>
            </a:extLst>
          </p:cNvPr>
          <p:cNvSpPr/>
          <p:nvPr/>
        </p:nvSpPr>
        <p:spPr>
          <a:xfrm>
            <a:off x="2895857" y="11520905"/>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1" name="TextBox 10">
            <a:extLst>
              <a:ext uri="{FF2B5EF4-FFF2-40B4-BE49-F238E27FC236}">
                <a16:creationId xmlns:a16="http://schemas.microsoft.com/office/drawing/2014/main" id="{E832EE6B-9F95-6B10-FE37-021FF9EB4ECA}"/>
              </a:ext>
            </a:extLst>
          </p:cNvPr>
          <p:cNvSpPr txBox="1"/>
          <p:nvPr/>
        </p:nvSpPr>
        <p:spPr>
          <a:xfrm>
            <a:off x="276045" y="11313869"/>
            <a:ext cx="2124299" cy="646331"/>
          </a:xfrm>
          <a:prstGeom prst="rect">
            <a:avLst/>
          </a:prstGeom>
          <a:noFill/>
        </p:spPr>
        <p:txBody>
          <a:bodyPr wrap="none" rtlCol="0">
            <a:spAutoFit/>
          </a:bodyPr>
          <a:lstStyle/>
          <a:p>
            <a:r>
              <a:rPr lang="en-DE" sz="3600" dirty="0">
                <a:latin typeface="Patrick Hand" pitchFamily="2" charset="77"/>
              </a:rPr>
              <a:t>__name__</a:t>
            </a:r>
          </a:p>
        </p:txBody>
      </p:sp>
      <p:sp>
        <p:nvSpPr>
          <p:cNvPr id="12" name="TextBox 11">
            <a:extLst>
              <a:ext uri="{FF2B5EF4-FFF2-40B4-BE49-F238E27FC236}">
                <a16:creationId xmlns:a16="http://schemas.microsoft.com/office/drawing/2014/main" id="{CACCF012-097C-7EA9-8F50-D5B87AEF56C9}"/>
              </a:ext>
            </a:extLst>
          </p:cNvPr>
          <p:cNvSpPr txBox="1"/>
          <p:nvPr/>
        </p:nvSpPr>
        <p:spPr>
          <a:xfrm>
            <a:off x="5138462" y="11313869"/>
            <a:ext cx="4588115" cy="646331"/>
          </a:xfrm>
          <a:prstGeom prst="rect">
            <a:avLst/>
          </a:prstGeom>
          <a:noFill/>
        </p:spPr>
        <p:txBody>
          <a:bodyPr wrap="none" rtlCol="0">
            <a:spAutoFit/>
          </a:bodyPr>
          <a:lstStyle/>
          <a:p>
            <a:r>
              <a:rPr lang="en-DE" sz="3600" b="1" dirty="0">
                <a:ln w="0"/>
                <a:solidFill>
                  <a:schemeClr val="accent1"/>
                </a:solidFill>
                <a:effectLst>
                  <a:outerShdw blurRad="38100" dist="25400" dir="5400000" algn="ctr" rotWithShape="0">
                    <a:srgbClr val="6E747A">
                      <a:alpha val="43000"/>
                    </a:srgbClr>
                  </a:outerShdw>
                </a:effectLst>
                <a:latin typeface="Patrick Hand" pitchFamily="2" charset="77"/>
              </a:rPr>
              <a:t>__main__ </a:t>
            </a:r>
            <a:r>
              <a:rPr lang="en-DE" sz="3600" dirty="0">
                <a:latin typeface="Patrick Hand" pitchFamily="2" charset="77"/>
              </a:rPr>
              <a:t>or </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a:t>
            </a:r>
            <a:endParaRPr lang="en-DE" sz="3600" b="1" dirty="0">
              <a:latin typeface="Patrick Hand" pitchFamily="2" charset="77"/>
            </a:endParaRPr>
          </a:p>
        </p:txBody>
      </p:sp>
      <p:sp>
        <p:nvSpPr>
          <p:cNvPr id="13" name="Right Arrow 12">
            <a:extLst>
              <a:ext uri="{FF2B5EF4-FFF2-40B4-BE49-F238E27FC236}">
                <a16:creationId xmlns:a16="http://schemas.microsoft.com/office/drawing/2014/main" id="{D53344C2-B640-EC0B-B3FE-09DBE822B2C8}"/>
              </a:ext>
            </a:extLst>
          </p:cNvPr>
          <p:cNvSpPr/>
          <p:nvPr/>
        </p:nvSpPr>
        <p:spPr>
          <a:xfrm>
            <a:off x="2895857" y="12277158"/>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4" name="TextBox 13">
            <a:extLst>
              <a:ext uri="{FF2B5EF4-FFF2-40B4-BE49-F238E27FC236}">
                <a16:creationId xmlns:a16="http://schemas.microsoft.com/office/drawing/2014/main" id="{E4AC7F21-4968-CAF2-B4FB-989227F10953}"/>
              </a:ext>
            </a:extLst>
          </p:cNvPr>
          <p:cNvSpPr txBox="1"/>
          <p:nvPr/>
        </p:nvSpPr>
        <p:spPr>
          <a:xfrm>
            <a:off x="290421" y="12070122"/>
            <a:ext cx="1813317" cy="646331"/>
          </a:xfrm>
          <a:prstGeom prst="rect">
            <a:avLst/>
          </a:prstGeom>
          <a:noFill/>
        </p:spPr>
        <p:txBody>
          <a:bodyPr wrap="none" rtlCol="0">
            <a:spAutoFit/>
          </a:bodyPr>
          <a:lstStyle/>
          <a:p>
            <a:r>
              <a:rPr lang="en-DE" sz="3600" dirty="0">
                <a:latin typeface="Patrick Hand" pitchFamily="2" charset="77"/>
              </a:rPr>
              <a:t>__file__</a:t>
            </a:r>
          </a:p>
        </p:txBody>
      </p:sp>
      <p:sp>
        <p:nvSpPr>
          <p:cNvPr id="15" name="TextBox 14">
            <a:extLst>
              <a:ext uri="{FF2B5EF4-FFF2-40B4-BE49-F238E27FC236}">
                <a16:creationId xmlns:a16="http://schemas.microsoft.com/office/drawing/2014/main" id="{ABFB4053-217A-72C1-4F57-F783C3DD66BC}"/>
              </a:ext>
            </a:extLst>
          </p:cNvPr>
          <p:cNvSpPr txBox="1"/>
          <p:nvPr/>
        </p:nvSpPr>
        <p:spPr>
          <a:xfrm>
            <a:off x="5152838" y="12070122"/>
            <a:ext cx="3611886" cy="646331"/>
          </a:xfrm>
          <a:prstGeom prst="rect">
            <a:avLst/>
          </a:prstGeom>
          <a:noFill/>
        </p:spPr>
        <p:txBody>
          <a:bodyPr wrap="none" rtlCol="0">
            <a:spAutoFit/>
          </a:bodyPr>
          <a:lstStyle/>
          <a:p>
            <a:r>
              <a:rPr lang="en-GB" sz="3600" b="1" dirty="0">
                <a:ln w="0"/>
                <a:solidFill>
                  <a:schemeClr val="accent1"/>
                </a:solidFill>
                <a:effectLst>
                  <a:outerShdw blurRad="38100" dist="25400" dir="5400000" algn="ctr" rotWithShape="0">
                    <a:srgbClr val="6E747A">
                      <a:alpha val="43000"/>
                    </a:srgbClr>
                  </a:outerShdw>
                </a:effectLst>
                <a:latin typeface="Patrick Hand" pitchFamily="2" charset="77"/>
              </a:rPr>
              <a:t>/app/</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magic_vars.py</a:t>
            </a:r>
            <a:endParaRPr lang="en-DE" sz="3600"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sp>
        <p:nvSpPr>
          <p:cNvPr id="16" name="Right Arrow 15">
            <a:extLst>
              <a:ext uri="{FF2B5EF4-FFF2-40B4-BE49-F238E27FC236}">
                <a16:creationId xmlns:a16="http://schemas.microsoft.com/office/drawing/2014/main" id="{ED996F69-B416-701A-0D10-21A8520837B2}"/>
              </a:ext>
            </a:extLst>
          </p:cNvPr>
          <p:cNvSpPr/>
          <p:nvPr/>
        </p:nvSpPr>
        <p:spPr>
          <a:xfrm>
            <a:off x="2895857" y="13126533"/>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7" name="TextBox 16">
            <a:extLst>
              <a:ext uri="{FF2B5EF4-FFF2-40B4-BE49-F238E27FC236}">
                <a16:creationId xmlns:a16="http://schemas.microsoft.com/office/drawing/2014/main" id="{440BFD03-FFCD-BB92-8561-2492420B1B39}"/>
              </a:ext>
            </a:extLst>
          </p:cNvPr>
          <p:cNvSpPr txBox="1"/>
          <p:nvPr/>
        </p:nvSpPr>
        <p:spPr>
          <a:xfrm>
            <a:off x="290421" y="12919497"/>
            <a:ext cx="2557110" cy="646331"/>
          </a:xfrm>
          <a:prstGeom prst="rect">
            <a:avLst/>
          </a:prstGeom>
          <a:noFill/>
        </p:spPr>
        <p:txBody>
          <a:bodyPr wrap="none" rtlCol="0">
            <a:spAutoFit/>
          </a:bodyPr>
          <a:lstStyle/>
          <a:p>
            <a:r>
              <a:rPr lang="en-DE" sz="3600" dirty="0">
                <a:latin typeface="Patrick Hand" pitchFamily="2" charset="77"/>
              </a:rPr>
              <a:t>__package__</a:t>
            </a:r>
          </a:p>
        </p:txBody>
      </p:sp>
      <p:sp>
        <p:nvSpPr>
          <p:cNvPr id="18" name="TextBox 17">
            <a:extLst>
              <a:ext uri="{FF2B5EF4-FFF2-40B4-BE49-F238E27FC236}">
                <a16:creationId xmlns:a16="http://schemas.microsoft.com/office/drawing/2014/main" id="{CA14FB69-C7B0-8E6F-30FF-6B27547214AD}"/>
              </a:ext>
            </a:extLst>
          </p:cNvPr>
          <p:cNvSpPr txBox="1"/>
          <p:nvPr/>
        </p:nvSpPr>
        <p:spPr>
          <a:xfrm>
            <a:off x="5152838" y="12919497"/>
            <a:ext cx="4355680" cy="646331"/>
          </a:xfrm>
          <a:prstGeom prst="rect">
            <a:avLst/>
          </a:prstGeom>
          <a:noFill/>
        </p:spPr>
        <p:txBody>
          <a:bodyPr wrap="none" rtlCol="0">
            <a:spAutoFit/>
          </a:bodyPr>
          <a:lstStyle/>
          <a:p>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None</a:t>
            </a:r>
            <a:r>
              <a:rPr lang="en-US" sz="3600" dirty="0">
                <a:latin typeface="Patrick Hand" pitchFamily="2" charset="77"/>
              </a:rPr>
              <a:t> or </a:t>
            </a:r>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name of package</a:t>
            </a:r>
            <a:endParaRPr lang="en-DE" sz="3600" b="1" dirty="0">
              <a:latin typeface="Patrick Hand" pitchFamily="2" charset="77"/>
            </a:endParaRPr>
          </a:p>
        </p:txBody>
      </p:sp>
      <p:pic>
        <p:nvPicPr>
          <p:cNvPr id="4" name="Picture 3">
            <a:extLst>
              <a:ext uri="{FF2B5EF4-FFF2-40B4-BE49-F238E27FC236}">
                <a16:creationId xmlns:a16="http://schemas.microsoft.com/office/drawing/2014/main" id="{100686C9-E18B-4DD3-305F-2EB19B28DD11}"/>
              </a:ext>
            </a:extLst>
          </p:cNvPr>
          <p:cNvPicPr>
            <a:picLocks noChangeAspect="1"/>
          </p:cNvPicPr>
          <p:nvPr/>
        </p:nvPicPr>
        <p:blipFill rotWithShape="1">
          <a:blip r:embed="rId5"/>
          <a:srcRect l="15264" t="20482" r="8581" b="11981"/>
          <a:stretch>
            <a:fillRect/>
          </a:stretch>
        </p:blipFill>
        <p:spPr>
          <a:xfrm>
            <a:off x="151141" y="3616891"/>
            <a:ext cx="9983131" cy="7286898"/>
          </a:xfrm>
          <a:prstGeom prst="rect">
            <a:avLst/>
          </a:prstGeom>
        </p:spPr>
      </p:pic>
      <p:pic>
        <p:nvPicPr>
          <p:cNvPr id="10" name="Picture 9">
            <a:extLst>
              <a:ext uri="{FF2B5EF4-FFF2-40B4-BE49-F238E27FC236}">
                <a16:creationId xmlns:a16="http://schemas.microsoft.com/office/drawing/2014/main" id="{D6102011-F70E-143B-2E74-E8E55F0FBD0D}"/>
              </a:ext>
            </a:extLst>
          </p:cNvPr>
          <p:cNvPicPr>
            <a:picLocks noChangeAspect="1"/>
          </p:cNvPicPr>
          <p:nvPr/>
        </p:nvPicPr>
        <p:blipFill>
          <a:blip r:embed="rId6"/>
          <a:stretch>
            <a:fillRect/>
          </a:stretch>
        </p:blipFill>
        <p:spPr>
          <a:xfrm>
            <a:off x="8988573" y="9774866"/>
            <a:ext cx="1063167" cy="1063167"/>
          </a:xfrm>
          <a:prstGeom prst="rect">
            <a:avLst/>
          </a:prstGeom>
        </p:spPr>
      </p:pic>
      <p:sp>
        <p:nvSpPr>
          <p:cNvPr id="19" name="TextBox 18">
            <a:extLst>
              <a:ext uri="{FF2B5EF4-FFF2-40B4-BE49-F238E27FC236}">
                <a16:creationId xmlns:a16="http://schemas.microsoft.com/office/drawing/2014/main" id="{BA150DD2-452F-B188-4AC9-00A3258E6533}"/>
              </a:ext>
            </a:extLst>
          </p:cNvPr>
          <p:cNvSpPr txBox="1"/>
          <p:nvPr/>
        </p:nvSpPr>
        <p:spPr>
          <a:xfrm>
            <a:off x="6745857" y="3657597"/>
            <a:ext cx="3321743" cy="461665"/>
          </a:xfrm>
          <a:prstGeom prst="rect">
            <a:avLst/>
          </a:prstGeom>
          <a:noFill/>
        </p:spPr>
        <p:txBody>
          <a:bodyPr wrap="none" rtlCol="0">
            <a:spAutoFit/>
          </a:bodyPr>
          <a:lstStyle/>
          <a:p>
            <a:r>
              <a:rPr lang="en-GB" sz="2400" dirty="0">
                <a:solidFill>
                  <a:schemeClr val="bg1"/>
                </a:solidFill>
              </a:rPr>
              <a:t>F</a:t>
            </a:r>
            <a:r>
              <a:rPr lang="en-DE" sz="2400" dirty="0">
                <a:solidFill>
                  <a:schemeClr val="bg1"/>
                </a:solidFill>
              </a:rPr>
              <a:t>ile name: magic_vars.py</a:t>
            </a:r>
          </a:p>
        </p:txBody>
      </p:sp>
      <p:sp>
        <p:nvSpPr>
          <p:cNvPr id="20" name="TextBox 19">
            <a:extLst>
              <a:ext uri="{FF2B5EF4-FFF2-40B4-BE49-F238E27FC236}">
                <a16:creationId xmlns:a16="http://schemas.microsoft.com/office/drawing/2014/main" id="{8959F1A2-B22C-5219-5969-65113B4369B8}"/>
              </a:ext>
            </a:extLst>
          </p:cNvPr>
          <p:cNvSpPr txBox="1"/>
          <p:nvPr/>
        </p:nvSpPr>
        <p:spPr>
          <a:xfrm>
            <a:off x="151141" y="2468165"/>
            <a:ext cx="9982800" cy="1107996"/>
          </a:xfrm>
          <a:prstGeom prst="rect">
            <a:avLst/>
          </a:prstGeom>
          <a:solidFill>
            <a:srgbClr val="FFFF00"/>
          </a:solidFill>
          <a:ln>
            <a:solidFill>
              <a:schemeClr val="accent1">
                <a:shade val="15000"/>
              </a:schemeClr>
            </a:solidFill>
          </a:ln>
        </p:spPr>
        <p:txBody>
          <a:bodyPr wrap="square" rtlCol="0">
            <a:spAutoFit/>
          </a:bodyPr>
          <a:lstStyle/>
          <a:p>
            <a:pPr algn="ctr"/>
            <a:r>
              <a:rPr lang="en-DE" sz="6600" b="1" dirty="0">
                <a:ln w="0">
                  <a:solidFill>
                    <a:schemeClr val="bg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Patrick Hand" pitchFamily="2" charset="77"/>
              </a:rPr>
              <a:t>Python Special Variables</a:t>
            </a:r>
          </a:p>
        </p:txBody>
      </p:sp>
      <p:sp>
        <p:nvSpPr>
          <p:cNvPr id="22" name="TextBox 21">
            <a:extLst>
              <a:ext uri="{FF2B5EF4-FFF2-40B4-BE49-F238E27FC236}">
                <a16:creationId xmlns:a16="http://schemas.microsoft.com/office/drawing/2014/main" id="{7A649A9D-2FA9-D9EC-895D-62F1C7539235}"/>
              </a:ext>
            </a:extLst>
          </p:cNvPr>
          <p:cNvSpPr txBox="1"/>
          <p:nvPr/>
        </p:nvSpPr>
        <p:spPr>
          <a:xfrm>
            <a:off x="-8753367" y="2826600"/>
            <a:ext cx="7603363"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py_010_special_variable_names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64146481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2B4FA4-54CE-F8EF-9FE8-9B59817B4D24}"/>
              </a:ext>
            </a:extLst>
          </p:cNvPr>
          <p:cNvSpPr txBox="1"/>
          <p:nvPr/>
        </p:nvSpPr>
        <p:spPr>
          <a:xfrm>
            <a:off x="223306" y="2468165"/>
            <a:ext cx="9838800" cy="1200329"/>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7200" b="1" dirty="0">
                <a:ln w="6600">
                  <a:solidFill>
                    <a:schemeClr val="accent2"/>
                  </a:solidFill>
                  <a:prstDash val="solid"/>
                </a:ln>
                <a:solidFill>
                  <a:srgbClr val="FFFFFF"/>
                </a:solidFill>
                <a:effectLst>
                  <a:outerShdw dist="38100" dir="2700000" algn="tl" rotWithShape="0">
                    <a:schemeClr val="accent2"/>
                  </a:outerShdw>
                </a:effectLst>
                <a:latin typeface="+mj-lt"/>
              </a:rPr>
              <a:t>pathlib</a:t>
            </a:r>
            <a:endParaRPr lang="en-DE" sz="7200" dirty="0">
              <a:ln w="0"/>
              <a:effectLst>
                <a:outerShdw blurRad="38100" dist="19050" dir="2700000" algn="tl" rotWithShape="0">
                  <a:schemeClr val="dk1">
                    <a:alpha val="40000"/>
                  </a:schemeClr>
                </a:outerShdw>
              </a:effectLst>
              <a:latin typeface="+mj-lt"/>
            </a:endParaRPr>
          </a:p>
        </p:txBody>
      </p:sp>
      <p:pic>
        <p:nvPicPr>
          <p:cNvPr id="13" name="Picture 12">
            <a:extLst>
              <a:ext uri="{FF2B5EF4-FFF2-40B4-BE49-F238E27FC236}">
                <a16:creationId xmlns:a16="http://schemas.microsoft.com/office/drawing/2014/main" id="{68147BC7-63E8-F552-FAF5-1E8EA5F3D04B}"/>
              </a:ext>
            </a:extLst>
          </p:cNvPr>
          <p:cNvPicPr>
            <a:picLocks noChangeAspect="1"/>
          </p:cNvPicPr>
          <p:nvPr/>
        </p:nvPicPr>
        <p:blipFill>
          <a:blip r:embed="rId5"/>
          <a:stretch>
            <a:fillRect/>
          </a:stretch>
        </p:blipFill>
        <p:spPr>
          <a:xfrm>
            <a:off x="271852" y="2494115"/>
            <a:ext cx="1063167" cy="1063167"/>
          </a:xfrm>
          <a:prstGeom prst="rect">
            <a:avLst/>
          </a:prstGeom>
        </p:spPr>
      </p:pic>
      <p:pic>
        <p:nvPicPr>
          <p:cNvPr id="14" name="Picture 13">
            <a:extLst>
              <a:ext uri="{FF2B5EF4-FFF2-40B4-BE49-F238E27FC236}">
                <a16:creationId xmlns:a16="http://schemas.microsoft.com/office/drawing/2014/main" id="{F90E03DB-A5D0-7C3C-C45E-020B27EA03F4}"/>
              </a:ext>
            </a:extLst>
          </p:cNvPr>
          <p:cNvPicPr>
            <a:picLocks noChangeAspect="1"/>
          </p:cNvPicPr>
          <p:nvPr/>
        </p:nvPicPr>
        <p:blipFill rotWithShape="1">
          <a:blip r:embed="rId6"/>
          <a:srcRect l="15099" t="18381" r="8553" b="9940"/>
          <a:stretch>
            <a:fillRect/>
          </a:stretch>
        </p:blipFill>
        <p:spPr>
          <a:xfrm>
            <a:off x="223579" y="4037162"/>
            <a:ext cx="9838255" cy="7783974"/>
          </a:xfrm>
          <a:prstGeom prst="rect">
            <a:avLst/>
          </a:prstGeom>
        </p:spPr>
      </p:pic>
      <p:cxnSp>
        <p:nvCxnSpPr>
          <p:cNvPr id="16" name="Straight Connector 15">
            <a:extLst>
              <a:ext uri="{FF2B5EF4-FFF2-40B4-BE49-F238E27FC236}">
                <a16:creationId xmlns:a16="http://schemas.microsoft.com/office/drawing/2014/main" id="{F3E6C352-2A47-650A-9234-C3DF3F810C43}"/>
              </a:ext>
            </a:extLst>
          </p:cNvPr>
          <p:cNvCxnSpPr>
            <a:cxnSpLocks/>
            <a:endCxn id="14" idx="3"/>
          </p:cNvCxnSpPr>
          <p:nvPr/>
        </p:nvCxnSpPr>
        <p:spPr>
          <a:xfrm>
            <a:off x="223579" y="792914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2D6D7F89-C47E-56C4-9355-13A359543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8075" y="10358851"/>
            <a:ext cx="914400" cy="914400"/>
          </a:xfrm>
          <a:prstGeom prst="rect">
            <a:avLst/>
          </a:prstGeom>
        </p:spPr>
      </p:pic>
      <p:pic>
        <p:nvPicPr>
          <p:cNvPr id="19" name="Graphic 18" descr="Close with solid fill">
            <a:extLst>
              <a:ext uri="{FF2B5EF4-FFF2-40B4-BE49-F238E27FC236}">
                <a16:creationId xmlns:a16="http://schemas.microsoft.com/office/drawing/2014/main" id="{ADFF07AD-5C5D-EBE3-F7F1-7D805603E5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8075" y="5575171"/>
            <a:ext cx="914400" cy="914400"/>
          </a:xfrm>
          <a:prstGeom prst="rect">
            <a:avLst/>
          </a:prstGeom>
        </p:spPr>
      </p:pic>
      <p:sp>
        <p:nvSpPr>
          <p:cNvPr id="20" name="TextBox 19">
            <a:extLst>
              <a:ext uri="{FF2B5EF4-FFF2-40B4-BE49-F238E27FC236}">
                <a16:creationId xmlns:a16="http://schemas.microsoft.com/office/drawing/2014/main" id="{DD1EF262-28AB-179A-F611-B5A8CFF9D9DB}"/>
              </a:ext>
            </a:extLst>
          </p:cNvPr>
          <p:cNvSpPr txBox="1"/>
          <p:nvPr/>
        </p:nvSpPr>
        <p:spPr>
          <a:xfrm>
            <a:off x="213487" y="12387532"/>
            <a:ext cx="2040815" cy="646331"/>
          </a:xfrm>
          <a:prstGeom prst="rect">
            <a:avLst/>
          </a:prstGeom>
          <a:noFill/>
        </p:spPr>
        <p:txBody>
          <a:bodyPr wrap="none" rtlCol="0">
            <a:spAutoFit/>
          </a:bodyPr>
          <a:lstStyle/>
          <a:p>
            <a:r>
              <a:rPr lang="en-GB" sz="3600" dirty="0">
                <a:solidFill>
                  <a:schemeClr val="bg1"/>
                </a:solidFill>
              </a:rPr>
              <a:t>Readable:</a:t>
            </a:r>
            <a:endParaRPr lang="en-DE" sz="3600" dirty="0">
              <a:solidFill>
                <a:schemeClr val="bg1"/>
              </a:solidFill>
            </a:endParaRPr>
          </a:p>
        </p:txBody>
      </p:sp>
      <p:sp>
        <p:nvSpPr>
          <p:cNvPr id="21" name="TextBox 20">
            <a:extLst>
              <a:ext uri="{FF2B5EF4-FFF2-40B4-BE49-F238E27FC236}">
                <a16:creationId xmlns:a16="http://schemas.microsoft.com/office/drawing/2014/main" id="{DEA5BC88-F15A-3738-DE5E-7E3E6AF2D763}"/>
              </a:ext>
            </a:extLst>
          </p:cNvPr>
          <p:cNvSpPr txBox="1"/>
          <p:nvPr/>
        </p:nvSpPr>
        <p:spPr>
          <a:xfrm>
            <a:off x="2365380" y="12387532"/>
            <a:ext cx="7706546" cy="707886"/>
          </a:xfrm>
          <a:prstGeom prst="rect">
            <a:avLst/>
          </a:prstGeom>
          <a:noFill/>
        </p:spPr>
        <p:txBody>
          <a:bodyPr wrap="square" rtlCol="0">
            <a:spAutoFit/>
          </a:bodyPr>
          <a:lstStyle/>
          <a:p>
            <a:r>
              <a:rPr lang="en-GB" sz="4000" dirty="0">
                <a:latin typeface="Patrick Hand" pitchFamily="2" charset="77"/>
              </a:rPr>
              <a:t>Use the / operator to join paths easily.</a:t>
            </a:r>
            <a:endParaRPr lang="en-DE" sz="4000" dirty="0">
              <a:latin typeface="Patrick Hand" pitchFamily="2" charset="77"/>
            </a:endParaRPr>
          </a:p>
        </p:txBody>
      </p:sp>
      <p:sp>
        <p:nvSpPr>
          <p:cNvPr id="23" name="TextBox 22">
            <a:extLst>
              <a:ext uri="{FF2B5EF4-FFF2-40B4-BE49-F238E27FC236}">
                <a16:creationId xmlns:a16="http://schemas.microsoft.com/office/drawing/2014/main" id="{F691A230-89C2-97BC-EA0B-5A1547026FC2}"/>
              </a:ext>
            </a:extLst>
          </p:cNvPr>
          <p:cNvSpPr txBox="1"/>
          <p:nvPr/>
        </p:nvSpPr>
        <p:spPr>
          <a:xfrm>
            <a:off x="2365380" y="13207674"/>
            <a:ext cx="6327171" cy="707886"/>
          </a:xfrm>
          <a:prstGeom prst="rect">
            <a:avLst/>
          </a:prstGeom>
          <a:noFill/>
        </p:spPr>
        <p:txBody>
          <a:bodyPr wrap="square" rtlCol="0">
            <a:spAutoFit/>
          </a:bodyPr>
          <a:lstStyle/>
          <a:p>
            <a:r>
              <a:rPr lang="en-GB" sz="4000" dirty="0">
                <a:latin typeface="Patrick Hand" pitchFamily="2" charset="77"/>
              </a:rPr>
              <a:t>Auto-handles Windows vs. Linux</a:t>
            </a:r>
            <a:endParaRPr lang="en-DE" sz="4000" dirty="0">
              <a:latin typeface="Patrick Hand" pitchFamily="2" charset="77"/>
            </a:endParaRPr>
          </a:p>
        </p:txBody>
      </p:sp>
      <p:sp>
        <p:nvSpPr>
          <p:cNvPr id="24" name="TextBox 23">
            <a:extLst>
              <a:ext uri="{FF2B5EF4-FFF2-40B4-BE49-F238E27FC236}">
                <a16:creationId xmlns:a16="http://schemas.microsoft.com/office/drawing/2014/main" id="{88EEEC48-48C2-1866-EF77-F57F21472377}"/>
              </a:ext>
            </a:extLst>
          </p:cNvPr>
          <p:cNvSpPr txBox="1"/>
          <p:nvPr/>
        </p:nvSpPr>
        <p:spPr>
          <a:xfrm>
            <a:off x="2365379" y="14027816"/>
            <a:ext cx="7706545" cy="707886"/>
          </a:xfrm>
          <a:prstGeom prst="rect">
            <a:avLst/>
          </a:prstGeom>
          <a:noFill/>
        </p:spPr>
        <p:txBody>
          <a:bodyPr wrap="square" rtlCol="0">
            <a:spAutoFit/>
          </a:bodyPr>
          <a:lstStyle/>
          <a:p>
            <a:r>
              <a:rPr lang="en-GB" sz="4000" dirty="0">
                <a:latin typeface="Patrick Hand" pitchFamily="2" charset="77"/>
              </a:rPr>
              <a:t>Everything is an object, not just a string.</a:t>
            </a:r>
            <a:endParaRPr lang="en-DE" sz="4000" dirty="0">
              <a:latin typeface="Patrick Hand" pitchFamily="2" charset="77"/>
            </a:endParaRPr>
          </a:p>
        </p:txBody>
      </p:sp>
      <p:sp>
        <p:nvSpPr>
          <p:cNvPr id="25" name="TextBox 24">
            <a:extLst>
              <a:ext uri="{FF2B5EF4-FFF2-40B4-BE49-F238E27FC236}">
                <a16:creationId xmlns:a16="http://schemas.microsoft.com/office/drawing/2014/main" id="{358B2339-07F2-9A25-79CD-9BB6EA178151}"/>
              </a:ext>
            </a:extLst>
          </p:cNvPr>
          <p:cNvSpPr txBox="1"/>
          <p:nvPr/>
        </p:nvSpPr>
        <p:spPr>
          <a:xfrm>
            <a:off x="213487" y="13207674"/>
            <a:ext cx="1423788" cy="646331"/>
          </a:xfrm>
          <a:prstGeom prst="rect">
            <a:avLst/>
          </a:prstGeom>
          <a:noFill/>
        </p:spPr>
        <p:txBody>
          <a:bodyPr wrap="none" rtlCol="0">
            <a:spAutoFit/>
          </a:bodyPr>
          <a:lstStyle/>
          <a:p>
            <a:r>
              <a:rPr lang="en-GB" sz="3600" dirty="0">
                <a:solidFill>
                  <a:schemeClr val="bg1"/>
                </a:solidFill>
              </a:rPr>
              <a:t>Smart:</a:t>
            </a:r>
            <a:endParaRPr lang="en-DE" sz="3600" dirty="0">
              <a:solidFill>
                <a:schemeClr val="bg1"/>
              </a:solidFill>
            </a:endParaRPr>
          </a:p>
        </p:txBody>
      </p:sp>
      <p:sp>
        <p:nvSpPr>
          <p:cNvPr id="26" name="TextBox 25">
            <a:extLst>
              <a:ext uri="{FF2B5EF4-FFF2-40B4-BE49-F238E27FC236}">
                <a16:creationId xmlns:a16="http://schemas.microsoft.com/office/drawing/2014/main" id="{B16A6396-DD35-DF1E-72A6-426DA90CEC4D}"/>
              </a:ext>
            </a:extLst>
          </p:cNvPr>
          <p:cNvSpPr txBox="1"/>
          <p:nvPr/>
        </p:nvSpPr>
        <p:spPr>
          <a:xfrm>
            <a:off x="213487" y="14027816"/>
            <a:ext cx="1984198" cy="646331"/>
          </a:xfrm>
          <a:prstGeom prst="rect">
            <a:avLst/>
          </a:prstGeom>
          <a:noFill/>
        </p:spPr>
        <p:txBody>
          <a:bodyPr wrap="none" rtlCol="0">
            <a:spAutoFit/>
          </a:bodyPr>
          <a:lstStyle/>
          <a:p>
            <a:r>
              <a:rPr lang="en-GB" sz="3600" dirty="0">
                <a:solidFill>
                  <a:schemeClr val="bg1"/>
                </a:solidFill>
              </a:rPr>
              <a:t>Powerful:</a:t>
            </a:r>
            <a:endParaRPr lang="en-DE" sz="3600" dirty="0">
              <a:solidFill>
                <a:schemeClr val="bg1"/>
              </a:solidFill>
            </a:endParaRPr>
          </a:p>
        </p:txBody>
      </p:sp>
      <p:sp>
        <p:nvSpPr>
          <p:cNvPr id="29" name="TextBox 28">
            <a:extLst>
              <a:ext uri="{FF2B5EF4-FFF2-40B4-BE49-F238E27FC236}">
                <a16:creationId xmlns:a16="http://schemas.microsoft.com/office/drawing/2014/main" id="{11EABB6E-2AF5-A580-AFF3-F00672FA1B08}"/>
              </a:ext>
            </a:extLst>
          </p:cNvPr>
          <p:cNvSpPr txBox="1"/>
          <p:nvPr/>
        </p:nvSpPr>
        <p:spPr>
          <a:xfrm>
            <a:off x="-7857400" y="2527667"/>
            <a:ext cx="3659976"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py_011_pathlib</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39527054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71DBD18-ECBF-F0B4-AFE2-DCDA447C4C08}"/>
              </a:ext>
            </a:extLst>
          </p:cNvPr>
          <p:cNvPicPr>
            <a:picLocks noChangeAspect="1"/>
          </p:cNvPicPr>
          <p:nvPr/>
        </p:nvPicPr>
        <p:blipFill rotWithShape="1">
          <a:blip r:embed="rId4"/>
          <a:srcRect l="24246" t="23158" r="13251" b="12790"/>
          <a:stretch>
            <a:fillRect/>
          </a:stretch>
        </p:blipFill>
        <p:spPr>
          <a:xfrm>
            <a:off x="223306" y="4208562"/>
            <a:ext cx="9838800" cy="10771790"/>
          </a:xfrm>
          <a:prstGeom prst="rect">
            <a:avLst/>
          </a:prstGeom>
        </p:spPr>
      </p:pic>
      <p:sp>
        <p:nvSpPr>
          <p:cNvPr id="38" name="TextBox 37">
            <a:extLst>
              <a:ext uri="{FF2B5EF4-FFF2-40B4-BE49-F238E27FC236}">
                <a16:creationId xmlns:a16="http://schemas.microsoft.com/office/drawing/2014/main" id="{02F516FD-316D-B719-C21B-68F85C795F3C}"/>
              </a:ext>
            </a:extLst>
          </p:cNvPr>
          <p:cNvSpPr txBox="1"/>
          <p:nvPr/>
        </p:nvSpPr>
        <p:spPr>
          <a:xfrm>
            <a:off x="223306" y="2872200"/>
            <a:ext cx="9838800" cy="1107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w="0"/>
                <a:solidFill>
                  <a:schemeClr val="accent1"/>
                </a:solidFill>
                <a:effectLst>
                  <a:outerShdw blurRad="38100" dist="25400" dir="5400000" algn="ctr" rotWithShape="0">
                    <a:srgbClr val="6E747A">
                      <a:alpha val="43000"/>
                    </a:srgbClr>
                  </a:outerShdw>
                </a:effectLst>
                <a:latin typeface="Patrick Hand" pitchFamily="2" charset="77"/>
              </a:rPr>
              <a:t>Truthiness</a:t>
            </a:r>
            <a:endParaRPr lang="en-GB"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pic>
        <p:nvPicPr>
          <p:cNvPr id="39" name="Picture 38">
            <a:extLst>
              <a:ext uri="{FF2B5EF4-FFF2-40B4-BE49-F238E27FC236}">
                <a16:creationId xmlns:a16="http://schemas.microsoft.com/office/drawing/2014/main" id="{CF25CE73-8562-EA92-101F-278FE6E68DFC}"/>
              </a:ext>
            </a:extLst>
          </p:cNvPr>
          <p:cNvPicPr>
            <a:picLocks noChangeAspect="1"/>
          </p:cNvPicPr>
          <p:nvPr/>
        </p:nvPicPr>
        <p:blipFill>
          <a:blip r:embed="rId5"/>
          <a:stretch>
            <a:fillRect/>
          </a:stretch>
        </p:blipFill>
        <p:spPr>
          <a:xfrm>
            <a:off x="264001" y="2906105"/>
            <a:ext cx="1063167" cy="1063167"/>
          </a:xfrm>
          <a:prstGeom prst="rect">
            <a:avLst/>
          </a:prstGeom>
        </p:spPr>
      </p:pic>
      <p:cxnSp>
        <p:nvCxnSpPr>
          <p:cNvPr id="40" name="Straight Connector 39">
            <a:extLst>
              <a:ext uri="{FF2B5EF4-FFF2-40B4-BE49-F238E27FC236}">
                <a16:creationId xmlns:a16="http://schemas.microsoft.com/office/drawing/2014/main" id="{E0DA8088-06F2-94B5-C3F4-15954706D4EF}"/>
              </a:ext>
            </a:extLst>
          </p:cNvPr>
          <p:cNvCxnSpPr>
            <a:cxnSpLocks/>
          </p:cNvCxnSpPr>
          <p:nvPr/>
        </p:nvCxnSpPr>
        <p:spPr>
          <a:xfrm>
            <a:off x="223579" y="10395900"/>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41" name="Graphic 40" descr="Shield Tick with solid fill">
            <a:extLst>
              <a:ext uri="{FF2B5EF4-FFF2-40B4-BE49-F238E27FC236}">
                <a16:creationId xmlns:a16="http://schemas.microsoft.com/office/drawing/2014/main" id="{01510C08-436C-82D7-D02A-80A605474E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10890478"/>
            <a:ext cx="914400" cy="914400"/>
          </a:xfrm>
          <a:prstGeom prst="rect">
            <a:avLst/>
          </a:prstGeom>
        </p:spPr>
      </p:pic>
      <p:pic>
        <p:nvPicPr>
          <p:cNvPr id="42" name="Graphic 41" descr="Close with solid fill">
            <a:extLst>
              <a:ext uri="{FF2B5EF4-FFF2-40B4-BE49-F238E27FC236}">
                <a16:creationId xmlns:a16="http://schemas.microsoft.com/office/drawing/2014/main" id="{F9E50DDB-5369-3F10-6CE1-B12F3117D4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8075" y="6404513"/>
            <a:ext cx="914400" cy="914400"/>
          </a:xfrm>
          <a:prstGeom prst="rect">
            <a:avLst/>
          </a:prstGeom>
        </p:spPr>
      </p:pic>
      <p:sp>
        <p:nvSpPr>
          <p:cNvPr id="52" name="TextBox 51">
            <a:extLst>
              <a:ext uri="{FF2B5EF4-FFF2-40B4-BE49-F238E27FC236}">
                <a16:creationId xmlns:a16="http://schemas.microsoft.com/office/drawing/2014/main" id="{B12A4097-8AAB-831B-3B48-4F55095ED0A3}"/>
              </a:ext>
            </a:extLst>
          </p:cNvPr>
          <p:cNvSpPr txBox="1"/>
          <p:nvPr/>
        </p:nvSpPr>
        <p:spPr>
          <a:xfrm>
            <a:off x="-7857400" y="2527667"/>
            <a:ext cx="6369051"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py_012_python_truthiness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65142648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pattFill prst="dotGrid">
          <a:fgClr>
            <a:srgbClr val="92D050"/>
          </a:fgClr>
          <a:bgClr>
            <a:schemeClr val="bg1"/>
          </a:bgClr>
        </a:patt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7507D99-36CB-6227-152C-9190E799B830}"/>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2D6272F5-EA5E-8E54-DAF0-417836251F1B}"/>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is None </a:t>
              </a:r>
              <a:r>
                <a:rPr lang="en-GB" sz="6600" b="1" dirty="0">
                  <a:ln w="22225">
                    <a:solidFill>
                      <a:schemeClr val="accent2"/>
                    </a:solidFill>
                    <a:prstDash val="solid"/>
                  </a:ln>
                  <a:solidFill>
                    <a:srgbClr val="00B0F0"/>
                  </a:solidFill>
                </a:rPr>
                <a:t>vs</a:t>
              </a:r>
              <a:r>
                <a:rPr lang="en-GB" sz="6600" dirty="0"/>
                <a:t> == None</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A749827E-2E74-ACEC-8444-637079C18620}"/>
                </a:ext>
              </a:extLst>
            </p:cNvPr>
            <p:cNvPicPr>
              <a:picLocks noChangeAspect="1"/>
            </p:cNvPicPr>
            <p:nvPr/>
          </p:nvPicPr>
          <p:blipFill>
            <a:blip r:embed="rId2"/>
            <a:stretch>
              <a:fillRect/>
            </a:stretch>
          </p:blipFill>
          <p:spPr>
            <a:xfrm>
              <a:off x="264001" y="2906105"/>
              <a:ext cx="1063167" cy="1063167"/>
            </a:xfrm>
            <a:prstGeom prst="rect">
              <a:avLst/>
            </a:prstGeom>
          </p:spPr>
        </p:pic>
      </p:grpSp>
      <p:pic>
        <p:nvPicPr>
          <p:cNvPr id="6" name="Picture 5">
            <a:extLst>
              <a:ext uri="{FF2B5EF4-FFF2-40B4-BE49-F238E27FC236}">
                <a16:creationId xmlns:a16="http://schemas.microsoft.com/office/drawing/2014/main" id="{32D2F3E9-1457-70B6-481C-8273E393E203}"/>
              </a:ext>
            </a:extLst>
          </p:cNvPr>
          <p:cNvPicPr>
            <a:picLocks noChangeAspect="1"/>
          </p:cNvPicPr>
          <p:nvPr/>
        </p:nvPicPr>
        <p:blipFill rotWithShape="1">
          <a:blip r:embed="rId3"/>
          <a:srcRect l="18942" t="25483" r="11277" b="14650"/>
          <a:stretch>
            <a:fillRect/>
          </a:stretch>
        </p:blipFill>
        <p:spPr>
          <a:xfrm>
            <a:off x="223306" y="4282067"/>
            <a:ext cx="9838800" cy="6841548"/>
          </a:xfrm>
          <a:prstGeom prst="rect">
            <a:avLst/>
          </a:prstGeom>
        </p:spPr>
      </p:pic>
      <p:sp>
        <p:nvSpPr>
          <p:cNvPr id="7" name="TextBox 6">
            <a:extLst>
              <a:ext uri="{FF2B5EF4-FFF2-40B4-BE49-F238E27FC236}">
                <a16:creationId xmlns:a16="http://schemas.microsoft.com/office/drawing/2014/main" id="{4726C78F-5842-BADA-97BD-2A58BA5E5C84}"/>
              </a:ext>
            </a:extLst>
          </p:cNvPr>
          <p:cNvSpPr txBox="1"/>
          <p:nvPr/>
        </p:nvSpPr>
        <p:spPr>
          <a:xfrm>
            <a:off x="223306" y="11731083"/>
            <a:ext cx="1727909" cy="707886"/>
          </a:xfrm>
          <a:prstGeom prst="rect">
            <a:avLst/>
          </a:prstGeom>
          <a:noFill/>
        </p:spPr>
        <p:txBody>
          <a:bodyPr wrap="none" rtlCol="0">
            <a:spAutoFit/>
          </a:bodyPr>
          <a:lstStyle/>
          <a:p>
            <a:r>
              <a:rPr lang="en-GB" sz="4000" b="1" dirty="0"/>
              <a:t>Faster:</a:t>
            </a:r>
            <a:r>
              <a:rPr lang="en-GB" sz="4000" dirty="0"/>
              <a:t> </a:t>
            </a:r>
            <a:endParaRPr lang="en-DE" sz="4000" dirty="0"/>
          </a:p>
        </p:txBody>
      </p:sp>
      <p:sp>
        <p:nvSpPr>
          <p:cNvPr id="11" name="TextBox 10">
            <a:extLst>
              <a:ext uri="{FF2B5EF4-FFF2-40B4-BE49-F238E27FC236}">
                <a16:creationId xmlns:a16="http://schemas.microsoft.com/office/drawing/2014/main" id="{3B956DD6-0D86-8B09-E89A-759DDDD3D6BC}"/>
              </a:ext>
            </a:extLst>
          </p:cNvPr>
          <p:cNvSpPr txBox="1"/>
          <p:nvPr/>
        </p:nvSpPr>
        <p:spPr>
          <a:xfrm>
            <a:off x="2609831" y="11731083"/>
            <a:ext cx="7315200" cy="707886"/>
          </a:xfrm>
          <a:prstGeom prst="rect">
            <a:avLst/>
          </a:prstGeom>
          <a:noFill/>
        </p:spPr>
        <p:txBody>
          <a:bodyPr wrap="square" rtlCol="0">
            <a:spAutoFit/>
          </a:bodyPr>
          <a:lstStyle/>
          <a:p>
            <a:r>
              <a:rPr lang="en-GB" sz="4000" dirty="0">
                <a:latin typeface="Patrick Hand" pitchFamily="2" charset="77"/>
              </a:rPr>
              <a:t>Uses memory address comparison</a:t>
            </a:r>
            <a:endParaRPr lang="en-DE" sz="4000" dirty="0">
              <a:latin typeface="Patrick Hand" pitchFamily="2" charset="77"/>
            </a:endParaRPr>
          </a:p>
        </p:txBody>
      </p:sp>
      <p:sp>
        <p:nvSpPr>
          <p:cNvPr id="8" name="TextBox 7">
            <a:extLst>
              <a:ext uri="{FF2B5EF4-FFF2-40B4-BE49-F238E27FC236}">
                <a16:creationId xmlns:a16="http://schemas.microsoft.com/office/drawing/2014/main" id="{46D9AEC7-81A8-D8FA-9B3F-D7975BB39742}"/>
              </a:ext>
            </a:extLst>
          </p:cNvPr>
          <p:cNvSpPr txBox="1"/>
          <p:nvPr/>
        </p:nvSpPr>
        <p:spPr>
          <a:xfrm>
            <a:off x="223306" y="12814182"/>
            <a:ext cx="1527406" cy="707886"/>
          </a:xfrm>
          <a:prstGeom prst="rect">
            <a:avLst/>
          </a:prstGeom>
          <a:noFill/>
        </p:spPr>
        <p:txBody>
          <a:bodyPr wrap="none" rtlCol="0">
            <a:spAutoFit/>
          </a:bodyPr>
          <a:lstStyle/>
          <a:p>
            <a:r>
              <a:rPr lang="en-GB" sz="4000" b="1" dirty="0"/>
              <a:t>Safer: </a:t>
            </a:r>
            <a:endParaRPr lang="en-DE" sz="4000" b="1" dirty="0"/>
          </a:p>
        </p:txBody>
      </p:sp>
      <p:sp>
        <p:nvSpPr>
          <p:cNvPr id="12" name="TextBox 11">
            <a:extLst>
              <a:ext uri="{FF2B5EF4-FFF2-40B4-BE49-F238E27FC236}">
                <a16:creationId xmlns:a16="http://schemas.microsoft.com/office/drawing/2014/main" id="{A2A4893F-4945-B7EB-1C1A-4AFCB0335910}"/>
              </a:ext>
            </a:extLst>
          </p:cNvPr>
          <p:cNvSpPr txBox="1"/>
          <p:nvPr/>
        </p:nvSpPr>
        <p:spPr>
          <a:xfrm>
            <a:off x="2609831" y="12804706"/>
            <a:ext cx="7315200" cy="707886"/>
          </a:xfrm>
          <a:prstGeom prst="rect">
            <a:avLst/>
          </a:prstGeom>
          <a:noFill/>
        </p:spPr>
        <p:txBody>
          <a:bodyPr wrap="square" rtlCol="0">
            <a:spAutoFit/>
          </a:bodyPr>
          <a:lstStyle/>
          <a:p>
            <a:r>
              <a:rPr lang="en-GB" sz="4000" dirty="0">
                <a:latin typeface="Patrick Hand" pitchFamily="2" charset="77"/>
              </a:rPr>
              <a:t>Avoids custom --</a:t>
            </a:r>
            <a:r>
              <a:rPr lang="en-GB" sz="4000" dirty="0" err="1">
                <a:latin typeface="Patrick Hand" pitchFamily="2" charset="77"/>
              </a:rPr>
              <a:t>eq</a:t>
            </a:r>
            <a:r>
              <a:rPr lang="en-GB" sz="4000" dirty="0">
                <a:latin typeface="Patrick Hand" pitchFamily="2" charset="77"/>
              </a:rPr>
              <a:t>-- method bugs</a:t>
            </a:r>
            <a:endParaRPr lang="en-DE" sz="4000" dirty="0">
              <a:latin typeface="Patrick Hand" pitchFamily="2" charset="77"/>
            </a:endParaRPr>
          </a:p>
        </p:txBody>
      </p:sp>
      <p:sp>
        <p:nvSpPr>
          <p:cNvPr id="9" name="TextBox 8">
            <a:extLst>
              <a:ext uri="{FF2B5EF4-FFF2-40B4-BE49-F238E27FC236}">
                <a16:creationId xmlns:a16="http://schemas.microsoft.com/office/drawing/2014/main" id="{B266C270-8250-9E8C-0C34-1C95D283B5CB}"/>
              </a:ext>
            </a:extLst>
          </p:cNvPr>
          <p:cNvSpPr txBox="1"/>
          <p:nvPr/>
        </p:nvSpPr>
        <p:spPr>
          <a:xfrm>
            <a:off x="223306" y="13897281"/>
            <a:ext cx="2310120" cy="707886"/>
          </a:xfrm>
          <a:prstGeom prst="rect">
            <a:avLst/>
          </a:prstGeom>
          <a:noFill/>
        </p:spPr>
        <p:txBody>
          <a:bodyPr wrap="none" rtlCol="0">
            <a:spAutoFit/>
          </a:bodyPr>
          <a:lstStyle/>
          <a:p>
            <a:r>
              <a:rPr lang="en-GB" sz="4000" b="1" dirty="0"/>
              <a:t>Pythonic: </a:t>
            </a:r>
            <a:endParaRPr lang="en-DE" sz="4000" b="1" dirty="0"/>
          </a:p>
        </p:txBody>
      </p:sp>
      <p:sp>
        <p:nvSpPr>
          <p:cNvPr id="13" name="TextBox 12">
            <a:extLst>
              <a:ext uri="{FF2B5EF4-FFF2-40B4-BE49-F238E27FC236}">
                <a16:creationId xmlns:a16="http://schemas.microsoft.com/office/drawing/2014/main" id="{AD66807C-E3C5-9589-B831-282432DEFF7E}"/>
              </a:ext>
            </a:extLst>
          </p:cNvPr>
          <p:cNvSpPr txBox="1"/>
          <p:nvPr/>
        </p:nvSpPr>
        <p:spPr>
          <a:xfrm>
            <a:off x="2609831" y="13878330"/>
            <a:ext cx="7314747" cy="707886"/>
          </a:xfrm>
          <a:prstGeom prst="rect">
            <a:avLst/>
          </a:prstGeom>
          <a:noFill/>
        </p:spPr>
        <p:txBody>
          <a:bodyPr wrap="square" rtlCol="0">
            <a:spAutoFit/>
          </a:bodyPr>
          <a:lstStyle/>
          <a:p>
            <a:r>
              <a:rPr lang="en-GB" sz="4000" dirty="0">
                <a:latin typeface="Patrick Hand" pitchFamily="2" charset="77"/>
              </a:rPr>
              <a:t>Follows the official PEP 8 standard</a:t>
            </a:r>
            <a:endParaRPr lang="en-DE" sz="4000" dirty="0">
              <a:latin typeface="Patrick Hand" pitchFamily="2" charset="77"/>
            </a:endParaRPr>
          </a:p>
        </p:txBody>
      </p:sp>
      <p:cxnSp>
        <p:nvCxnSpPr>
          <p:cNvPr id="17" name="Straight Connector 16">
            <a:extLst>
              <a:ext uri="{FF2B5EF4-FFF2-40B4-BE49-F238E27FC236}">
                <a16:creationId xmlns:a16="http://schemas.microsoft.com/office/drawing/2014/main" id="{4B53DAC6-803E-6E54-0AFE-08E92D625C58}"/>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C66AB981-805B-D3EA-B666-79A9BBF3F4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8075" y="8637940"/>
            <a:ext cx="914400" cy="914400"/>
          </a:xfrm>
          <a:prstGeom prst="rect">
            <a:avLst/>
          </a:prstGeom>
        </p:spPr>
      </p:pic>
      <p:pic>
        <p:nvPicPr>
          <p:cNvPr id="19" name="Graphic 18" descr="Close with solid fill">
            <a:extLst>
              <a:ext uri="{FF2B5EF4-FFF2-40B4-BE49-F238E27FC236}">
                <a16:creationId xmlns:a16="http://schemas.microsoft.com/office/drawing/2014/main" id="{A5EA347C-65F5-100D-F091-6637F8AA15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6560627"/>
            <a:ext cx="914400" cy="914400"/>
          </a:xfrm>
          <a:prstGeom prst="rect">
            <a:avLst/>
          </a:prstGeom>
        </p:spPr>
      </p:pic>
      <p:sp>
        <p:nvSpPr>
          <p:cNvPr id="25" name="TextBox 24">
            <a:extLst>
              <a:ext uri="{FF2B5EF4-FFF2-40B4-BE49-F238E27FC236}">
                <a16:creationId xmlns:a16="http://schemas.microsoft.com/office/drawing/2014/main" id="{2A68B83D-36C3-1AF4-295A-A3B5F70300FD}"/>
              </a:ext>
            </a:extLst>
          </p:cNvPr>
          <p:cNvSpPr txBox="1"/>
          <p:nvPr/>
        </p:nvSpPr>
        <p:spPr>
          <a:xfrm>
            <a:off x="-7857400" y="2527667"/>
            <a:ext cx="7000634"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py_013_is_none_comparision</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107355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a:extLst>
            <a:ext uri="{FF2B5EF4-FFF2-40B4-BE49-F238E27FC236}">
              <a16:creationId xmlns:a16="http://schemas.microsoft.com/office/drawing/2014/main" id="{263935C7-D76D-D8A9-B1A0-857B7FCF669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E57E8F2-34E1-D30F-1E3C-9D9F815C62CE}"/>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D9811DF6-DCA6-5BA5-173D-D3A1AD21181A}"/>
                </a:ext>
              </a:extLst>
            </p:cNvPr>
            <p:cNvSpPr txBox="1"/>
            <p:nvPr/>
          </p:nvSpPr>
          <p:spPr>
            <a:xfrm>
              <a:off x="223306" y="2872200"/>
              <a:ext cx="9838800"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atin typeface="+mj-lt"/>
                </a:rPr>
                <a:t>Use 'with' Statement</a:t>
              </a:r>
              <a:endParaRPr lang="en-GB" b="1" dirty="0">
                <a:ln w="0"/>
                <a:solidFill>
                  <a:schemeClr val="tx1"/>
                </a:solidFill>
                <a:effectLst>
                  <a:outerShdw blurRad="38100" dist="25400" dir="5400000" algn="ctr" rotWithShape="0">
                    <a:srgbClr val="6E747A">
                      <a:alpha val="43000"/>
                    </a:srgbClr>
                  </a:outerShdw>
                </a:effectLst>
                <a:latin typeface="+mj-lt"/>
              </a:endParaRPr>
            </a:p>
          </p:txBody>
        </p:sp>
        <p:pic>
          <p:nvPicPr>
            <p:cNvPr id="5" name="Picture 4">
              <a:extLst>
                <a:ext uri="{FF2B5EF4-FFF2-40B4-BE49-F238E27FC236}">
                  <a16:creationId xmlns:a16="http://schemas.microsoft.com/office/drawing/2014/main" id="{37B55E9B-ABE8-F7C9-F6DE-0B1F6CDFDDAF}"/>
                </a:ext>
              </a:extLst>
            </p:cNvPr>
            <p:cNvPicPr>
              <a:picLocks noChangeAspect="1"/>
            </p:cNvPicPr>
            <p:nvPr/>
          </p:nvPicPr>
          <p:blipFill>
            <a:blip r:embed="rId3"/>
            <a:stretch>
              <a:fillRect/>
            </a:stretch>
          </p:blipFill>
          <p:spPr>
            <a:xfrm>
              <a:off x="264001" y="2906105"/>
              <a:ext cx="1063167" cy="1063167"/>
            </a:xfrm>
            <a:prstGeom prst="rect">
              <a:avLst/>
            </a:prstGeom>
          </p:spPr>
        </p:pic>
      </p:grpSp>
      <p:sp>
        <p:nvSpPr>
          <p:cNvPr id="7" name="TextBox 6">
            <a:extLst>
              <a:ext uri="{FF2B5EF4-FFF2-40B4-BE49-F238E27FC236}">
                <a16:creationId xmlns:a16="http://schemas.microsoft.com/office/drawing/2014/main" id="{FC490A48-FDDC-CA56-7D3A-6259AD2D71C3}"/>
              </a:ext>
            </a:extLst>
          </p:cNvPr>
          <p:cNvSpPr txBox="1"/>
          <p:nvPr/>
        </p:nvSpPr>
        <p:spPr>
          <a:xfrm>
            <a:off x="186673" y="11731083"/>
            <a:ext cx="2545762" cy="707886"/>
          </a:xfrm>
          <a:prstGeom prst="rect">
            <a:avLst/>
          </a:prstGeom>
          <a:noFill/>
        </p:spPr>
        <p:txBody>
          <a:bodyPr wrap="none" rtlCol="0">
            <a:spAutoFit/>
          </a:bodyPr>
          <a:lstStyle/>
          <a:p>
            <a:r>
              <a:rPr lang="en-US" sz="4000" b="1" dirty="0"/>
              <a:t>Automatic:</a:t>
            </a:r>
            <a:endParaRPr lang="en-DE" sz="4000" dirty="0"/>
          </a:p>
        </p:txBody>
      </p:sp>
      <p:sp>
        <p:nvSpPr>
          <p:cNvPr id="11" name="TextBox 10">
            <a:extLst>
              <a:ext uri="{FF2B5EF4-FFF2-40B4-BE49-F238E27FC236}">
                <a16:creationId xmlns:a16="http://schemas.microsoft.com/office/drawing/2014/main" id="{3C107D96-4FC3-027C-1D15-683F85C805B5}"/>
              </a:ext>
            </a:extLst>
          </p:cNvPr>
          <p:cNvSpPr txBox="1"/>
          <p:nvPr/>
        </p:nvSpPr>
        <p:spPr>
          <a:xfrm>
            <a:off x="3425118" y="11731083"/>
            <a:ext cx="6673622" cy="830997"/>
          </a:xfrm>
          <a:prstGeom prst="rect">
            <a:avLst/>
          </a:prstGeom>
          <a:noFill/>
        </p:spPr>
        <p:txBody>
          <a:bodyPr wrap="none" rtlCol="0">
            <a:spAutoFit/>
          </a:bodyPr>
          <a:lstStyle/>
          <a:p>
            <a:r>
              <a:rPr lang="en-GB" sz="4800" dirty="0">
                <a:latin typeface="Patrick Hand" pitchFamily="2" charset="77"/>
              </a:rPr>
              <a:t>No more manual close() calls</a:t>
            </a:r>
            <a:endParaRPr lang="en-DE" sz="4800" dirty="0">
              <a:latin typeface="Patrick Hand" pitchFamily="2" charset="77"/>
            </a:endParaRPr>
          </a:p>
        </p:txBody>
      </p:sp>
      <p:sp>
        <p:nvSpPr>
          <p:cNvPr id="8" name="TextBox 7">
            <a:extLst>
              <a:ext uri="{FF2B5EF4-FFF2-40B4-BE49-F238E27FC236}">
                <a16:creationId xmlns:a16="http://schemas.microsoft.com/office/drawing/2014/main" id="{12E3EC7A-21B7-943A-EA25-C438EAE74DC0}"/>
              </a:ext>
            </a:extLst>
          </p:cNvPr>
          <p:cNvSpPr txBox="1"/>
          <p:nvPr/>
        </p:nvSpPr>
        <p:spPr>
          <a:xfrm>
            <a:off x="186673" y="12814182"/>
            <a:ext cx="1344663" cy="707886"/>
          </a:xfrm>
          <a:prstGeom prst="rect">
            <a:avLst/>
          </a:prstGeom>
          <a:noFill/>
        </p:spPr>
        <p:txBody>
          <a:bodyPr wrap="none" rtlCol="0">
            <a:spAutoFit/>
          </a:bodyPr>
          <a:lstStyle/>
          <a:p>
            <a:r>
              <a:rPr lang="en-GB" sz="4000" b="1" dirty="0"/>
              <a:t>Safe: </a:t>
            </a:r>
            <a:endParaRPr lang="en-DE" sz="4000" b="1" dirty="0"/>
          </a:p>
        </p:txBody>
      </p:sp>
      <p:sp>
        <p:nvSpPr>
          <p:cNvPr id="12" name="TextBox 11">
            <a:extLst>
              <a:ext uri="{FF2B5EF4-FFF2-40B4-BE49-F238E27FC236}">
                <a16:creationId xmlns:a16="http://schemas.microsoft.com/office/drawing/2014/main" id="{30FAB019-507A-2EC2-3DA2-A9BB1C904276}"/>
              </a:ext>
            </a:extLst>
          </p:cNvPr>
          <p:cNvSpPr txBox="1"/>
          <p:nvPr/>
        </p:nvSpPr>
        <p:spPr>
          <a:xfrm>
            <a:off x="3490841" y="12804707"/>
            <a:ext cx="6607899" cy="830997"/>
          </a:xfrm>
          <a:prstGeom prst="rect">
            <a:avLst/>
          </a:prstGeom>
          <a:noFill/>
        </p:spPr>
        <p:txBody>
          <a:bodyPr wrap="none" rtlCol="0">
            <a:spAutoFit/>
          </a:bodyPr>
          <a:lstStyle/>
          <a:p>
            <a:r>
              <a:rPr lang="en-GB" sz="4800" dirty="0">
                <a:latin typeface="Patrick Hand" pitchFamily="2" charset="77"/>
              </a:rPr>
              <a:t>Prevents leaks during errors</a:t>
            </a:r>
            <a:endParaRPr lang="en-DE" sz="4800" dirty="0">
              <a:latin typeface="Patrick Hand" pitchFamily="2" charset="77"/>
            </a:endParaRPr>
          </a:p>
        </p:txBody>
      </p:sp>
      <p:sp>
        <p:nvSpPr>
          <p:cNvPr id="9" name="TextBox 8">
            <a:extLst>
              <a:ext uri="{FF2B5EF4-FFF2-40B4-BE49-F238E27FC236}">
                <a16:creationId xmlns:a16="http://schemas.microsoft.com/office/drawing/2014/main" id="{15FEAAD5-4282-A2CD-8811-5319C0B2D77D}"/>
              </a:ext>
            </a:extLst>
          </p:cNvPr>
          <p:cNvSpPr txBox="1"/>
          <p:nvPr/>
        </p:nvSpPr>
        <p:spPr>
          <a:xfrm>
            <a:off x="186673" y="13878330"/>
            <a:ext cx="1625766" cy="707886"/>
          </a:xfrm>
          <a:prstGeom prst="rect">
            <a:avLst/>
          </a:prstGeom>
          <a:noFill/>
        </p:spPr>
        <p:txBody>
          <a:bodyPr wrap="none" rtlCol="0">
            <a:spAutoFit/>
          </a:bodyPr>
          <a:lstStyle/>
          <a:p>
            <a:r>
              <a:rPr lang="en-GB" sz="4000" b="1" dirty="0"/>
              <a:t>Clean: </a:t>
            </a:r>
            <a:endParaRPr lang="en-DE" sz="4000" b="1" dirty="0"/>
          </a:p>
        </p:txBody>
      </p:sp>
      <p:sp>
        <p:nvSpPr>
          <p:cNvPr id="13" name="TextBox 12">
            <a:extLst>
              <a:ext uri="{FF2B5EF4-FFF2-40B4-BE49-F238E27FC236}">
                <a16:creationId xmlns:a16="http://schemas.microsoft.com/office/drawing/2014/main" id="{6AACDDF8-9461-833E-A5D0-B258E1311441}"/>
              </a:ext>
            </a:extLst>
          </p:cNvPr>
          <p:cNvSpPr txBox="1"/>
          <p:nvPr/>
        </p:nvSpPr>
        <p:spPr>
          <a:xfrm>
            <a:off x="3668775" y="13878330"/>
            <a:ext cx="6429965" cy="830997"/>
          </a:xfrm>
          <a:prstGeom prst="rect">
            <a:avLst/>
          </a:prstGeom>
          <a:noFill/>
        </p:spPr>
        <p:txBody>
          <a:bodyPr wrap="none" rtlCol="0">
            <a:spAutoFit/>
          </a:bodyPr>
          <a:lstStyle/>
          <a:p>
            <a:r>
              <a:rPr lang="en-GB" sz="4800" dirty="0">
                <a:latin typeface="Patrick Hand" pitchFamily="2" charset="77"/>
              </a:rPr>
              <a:t>Less code, better readability</a:t>
            </a:r>
            <a:endParaRPr lang="en-DE" sz="4800" dirty="0">
              <a:latin typeface="Patrick Hand" pitchFamily="2" charset="77"/>
            </a:endParaRPr>
          </a:p>
        </p:txBody>
      </p:sp>
      <p:pic>
        <p:nvPicPr>
          <p:cNvPr id="2" name="Picture 1">
            <a:extLst>
              <a:ext uri="{FF2B5EF4-FFF2-40B4-BE49-F238E27FC236}">
                <a16:creationId xmlns:a16="http://schemas.microsoft.com/office/drawing/2014/main" id="{6D698CA1-BEA0-6457-A8B8-5A203D1CE907}"/>
              </a:ext>
            </a:extLst>
          </p:cNvPr>
          <p:cNvPicPr>
            <a:picLocks noChangeAspect="1"/>
          </p:cNvPicPr>
          <p:nvPr/>
        </p:nvPicPr>
        <p:blipFill rotWithShape="1">
          <a:blip r:embed="rId4"/>
          <a:srcRect l="17574" t="23797" r="10300" b="14590"/>
          <a:stretch>
            <a:fillRect/>
          </a:stretch>
        </p:blipFill>
        <p:spPr>
          <a:xfrm>
            <a:off x="186673" y="4318974"/>
            <a:ext cx="9912067" cy="6765325"/>
          </a:xfrm>
          <a:prstGeom prst="rect">
            <a:avLst/>
          </a:prstGeom>
        </p:spPr>
      </p:pic>
      <p:cxnSp>
        <p:nvCxnSpPr>
          <p:cNvPr id="17" name="Straight Connector 16">
            <a:extLst>
              <a:ext uri="{FF2B5EF4-FFF2-40B4-BE49-F238E27FC236}">
                <a16:creationId xmlns:a16="http://schemas.microsoft.com/office/drawing/2014/main" id="{078A09D0-33BF-6B03-AE47-665AE3D0A683}"/>
              </a:ext>
            </a:extLst>
          </p:cNvPr>
          <p:cNvCxnSpPr>
            <a:cxnSpLocks/>
          </p:cNvCxnSpPr>
          <p:nvPr/>
        </p:nvCxnSpPr>
        <p:spPr>
          <a:xfrm>
            <a:off x="235460" y="6872124"/>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5828BDD9-29EC-80B8-F9E0-00FC6D12F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3493" y="7032169"/>
            <a:ext cx="914400" cy="914400"/>
          </a:xfrm>
          <a:prstGeom prst="rect">
            <a:avLst/>
          </a:prstGeom>
        </p:spPr>
      </p:pic>
      <p:pic>
        <p:nvPicPr>
          <p:cNvPr id="19" name="Graphic 18" descr="Close with solid fill">
            <a:extLst>
              <a:ext uri="{FF2B5EF4-FFF2-40B4-BE49-F238E27FC236}">
                <a16:creationId xmlns:a16="http://schemas.microsoft.com/office/drawing/2014/main" id="{A9BD8DFA-A234-2917-65AF-90E0E24DEF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3493" y="4553412"/>
            <a:ext cx="914400" cy="914400"/>
          </a:xfrm>
          <a:prstGeom prst="rect">
            <a:avLst/>
          </a:prstGeom>
        </p:spPr>
      </p:pic>
      <p:sp>
        <p:nvSpPr>
          <p:cNvPr id="21" name="TextBox 20">
            <a:extLst>
              <a:ext uri="{FF2B5EF4-FFF2-40B4-BE49-F238E27FC236}">
                <a16:creationId xmlns:a16="http://schemas.microsoft.com/office/drawing/2014/main" id="{564E587C-A795-B2BF-C5C7-7BBE30BE9381}"/>
              </a:ext>
            </a:extLst>
          </p:cNvPr>
          <p:cNvSpPr txBox="1"/>
          <p:nvPr/>
        </p:nvSpPr>
        <p:spPr>
          <a:xfrm>
            <a:off x="-7857400" y="2527667"/>
            <a:ext cx="5684569"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py_014_with_statement</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419445453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8D6513E-44C3-8C15-A7B0-E379B4EE782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43F2C2-B062-5AB0-8070-46F523BB3B85}"/>
              </a:ext>
            </a:extLst>
          </p:cNvPr>
          <p:cNvPicPr>
            <a:picLocks noChangeAspect="1"/>
          </p:cNvPicPr>
          <p:nvPr/>
        </p:nvPicPr>
        <p:blipFill rotWithShape="1">
          <a:blip r:embed="rId4"/>
          <a:srcRect l="20069" t="16107" r="11536" b="8322"/>
          <a:stretch>
            <a:fillRect/>
          </a:stretch>
        </p:blipFill>
        <p:spPr>
          <a:xfrm>
            <a:off x="963121" y="3537654"/>
            <a:ext cx="8359169" cy="11860978"/>
          </a:xfrm>
          <a:prstGeom prst="rect">
            <a:avLst/>
          </a:prstGeom>
        </p:spPr>
      </p:pic>
      <p:sp>
        <p:nvSpPr>
          <p:cNvPr id="9" name="TextBox 8">
            <a:extLst>
              <a:ext uri="{FF2B5EF4-FFF2-40B4-BE49-F238E27FC236}">
                <a16:creationId xmlns:a16="http://schemas.microsoft.com/office/drawing/2014/main" id="{9F05B7D4-F280-F06F-B39C-2F00BFC25F26}"/>
              </a:ext>
            </a:extLst>
          </p:cNvPr>
          <p:cNvSpPr txBox="1"/>
          <p:nvPr/>
        </p:nvSpPr>
        <p:spPr>
          <a:xfrm>
            <a:off x="963120" y="2356655"/>
            <a:ext cx="8359169"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Decor</a:t>
            </a:r>
            <a:r>
              <a:rPr lang="en-US"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a</a:t>
            </a: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tors</a:t>
            </a:r>
            <a:endParaRPr lang="en-DE" sz="6600" dirty="0">
              <a:ln w="0"/>
              <a:effectLst>
                <a:outerShdw blurRad="38100" dist="19050" dir="2700000" algn="tl" rotWithShape="0">
                  <a:schemeClr val="dk1">
                    <a:alpha val="40000"/>
                  </a:schemeClr>
                </a:outerShdw>
              </a:effectLst>
              <a:latin typeface="Patrick Hand" pitchFamily="2" charset="77"/>
            </a:endParaRPr>
          </a:p>
        </p:txBody>
      </p:sp>
      <p:pic>
        <p:nvPicPr>
          <p:cNvPr id="13" name="Picture 12">
            <a:extLst>
              <a:ext uri="{FF2B5EF4-FFF2-40B4-BE49-F238E27FC236}">
                <a16:creationId xmlns:a16="http://schemas.microsoft.com/office/drawing/2014/main" id="{B0F0CA92-46F0-129E-D4FC-B71F8C1DEB31}"/>
              </a:ext>
            </a:extLst>
          </p:cNvPr>
          <p:cNvPicPr>
            <a:picLocks noChangeAspect="1"/>
          </p:cNvPicPr>
          <p:nvPr/>
        </p:nvPicPr>
        <p:blipFill>
          <a:blip r:embed="rId5"/>
          <a:stretch>
            <a:fillRect/>
          </a:stretch>
        </p:blipFill>
        <p:spPr>
          <a:xfrm>
            <a:off x="1097040" y="2382605"/>
            <a:ext cx="1063167" cy="1063167"/>
          </a:xfrm>
          <a:prstGeom prst="rect">
            <a:avLst/>
          </a:prstGeom>
        </p:spPr>
      </p:pic>
      <p:cxnSp>
        <p:nvCxnSpPr>
          <p:cNvPr id="16" name="Straight Connector 15">
            <a:extLst>
              <a:ext uri="{FF2B5EF4-FFF2-40B4-BE49-F238E27FC236}">
                <a16:creationId xmlns:a16="http://schemas.microsoft.com/office/drawing/2014/main" id="{096EFBF3-9D7A-45C0-5825-529AF9B87540}"/>
              </a:ext>
            </a:extLst>
          </p:cNvPr>
          <p:cNvCxnSpPr>
            <a:cxnSpLocks/>
          </p:cNvCxnSpPr>
          <p:nvPr/>
        </p:nvCxnSpPr>
        <p:spPr>
          <a:xfrm>
            <a:off x="963120" y="7661523"/>
            <a:ext cx="8359169"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1D3086D5-48CC-ED96-614E-18E795A99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3882" y="8084006"/>
            <a:ext cx="914400" cy="914400"/>
          </a:xfrm>
          <a:prstGeom prst="rect">
            <a:avLst/>
          </a:prstGeom>
        </p:spPr>
      </p:pic>
      <p:pic>
        <p:nvPicPr>
          <p:cNvPr id="19" name="Graphic 18" descr="Close with solid fill">
            <a:extLst>
              <a:ext uri="{FF2B5EF4-FFF2-40B4-BE49-F238E27FC236}">
                <a16:creationId xmlns:a16="http://schemas.microsoft.com/office/drawing/2014/main" id="{B4714FB7-C189-E14C-AA62-67E825ED6B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3882" y="6333449"/>
            <a:ext cx="914400" cy="914400"/>
          </a:xfrm>
          <a:prstGeom prst="rect">
            <a:avLst/>
          </a:prstGeom>
        </p:spPr>
      </p:pic>
      <p:sp>
        <p:nvSpPr>
          <p:cNvPr id="20" name="TextBox 19">
            <a:extLst>
              <a:ext uri="{FF2B5EF4-FFF2-40B4-BE49-F238E27FC236}">
                <a16:creationId xmlns:a16="http://schemas.microsoft.com/office/drawing/2014/main" id="{55431B90-4C81-C2E6-27F3-4BE1F59B0FD5}"/>
              </a:ext>
            </a:extLst>
          </p:cNvPr>
          <p:cNvSpPr txBox="1"/>
          <p:nvPr/>
        </p:nvSpPr>
        <p:spPr>
          <a:xfrm>
            <a:off x="3104712" y="15407460"/>
            <a:ext cx="4509440" cy="707886"/>
          </a:xfrm>
          <a:prstGeom prst="rect">
            <a:avLst/>
          </a:prstGeom>
          <a:noFill/>
        </p:spPr>
        <p:txBody>
          <a:bodyPr wrap="none" rtlCol="0">
            <a:spAutoFit/>
          </a:bodyPr>
          <a:lstStyle/>
          <a:p>
            <a:pPr marL="0" algn="l" defTabSz="457200" rtl="0" eaLnBrk="1" latinLnBrk="0" hangingPunct="1"/>
            <a:r>
              <a:rPr lang="en-US" sz="4000" dirty="0">
                <a:solidFill>
                  <a:schemeClr val="bg1"/>
                </a:solidFill>
              </a:rPr>
              <a:t>Powerful &amp; Reusable</a:t>
            </a:r>
            <a:endParaRPr lang="en-DE" sz="4000" dirty="0">
              <a:solidFill>
                <a:schemeClr val="bg1"/>
              </a:solidFill>
            </a:endParaRPr>
          </a:p>
        </p:txBody>
      </p:sp>
      <p:sp>
        <p:nvSpPr>
          <p:cNvPr id="21" name="TextBox 20">
            <a:extLst>
              <a:ext uri="{FF2B5EF4-FFF2-40B4-BE49-F238E27FC236}">
                <a16:creationId xmlns:a16="http://schemas.microsoft.com/office/drawing/2014/main" id="{4CC720A1-BB63-65E7-EAD2-2F645218BC30}"/>
              </a:ext>
            </a:extLst>
          </p:cNvPr>
          <p:cNvSpPr txBox="1"/>
          <p:nvPr/>
        </p:nvSpPr>
        <p:spPr>
          <a:xfrm>
            <a:off x="202892" y="16076093"/>
            <a:ext cx="9879628" cy="769441"/>
          </a:xfrm>
          <a:prstGeom prst="rect">
            <a:avLst/>
          </a:prstGeom>
          <a:noFill/>
        </p:spPr>
        <p:txBody>
          <a:bodyPr wrap="none" rtlCol="0">
            <a:spAutoFit/>
          </a:bodyPr>
          <a:lstStyle/>
          <a:p>
            <a:r>
              <a:rPr lang="en-GB" sz="4400" dirty="0">
                <a:latin typeface="Patrick Hand" pitchFamily="2" charset="77"/>
              </a:rPr>
              <a:t>Extend </a:t>
            </a:r>
            <a:r>
              <a:rPr lang="en-GB" sz="4400" dirty="0" err="1">
                <a:latin typeface="Patrick Hand" pitchFamily="2" charset="77"/>
              </a:rPr>
              <a:t>behavior</a:t>
            </a:r>
            <a:r>
              <a:rPr lang="en-GB" sz="4400" dirty="0">
                <a:latin typeface="Patrick Hand" pitchFamily="2" charset="77"/>
              </a:rPr>
              <a:t> without changing the core logic</a:t>
            </a:r>
            <a:endParaRPr lang="en-DE" sz="4400" dirty="0">
              <a:latin typeface="Patrick Hand" pitchFamily="2" charset="77"/>
            </a:endParaRPr>
          </a:p>
        </p:txBody>
      </p:sp>
      <p:sp>
        <p:nvSpPr>
          <p:cNvPr id="29" name="TextBox 28">
            <a:extLst>
              <a:ext uri="{FF2B5EF4-FFF2-40B4-BE49-F238E27FC236}">
                <a16:creationId xmlns:a16="http://schemas.microsoft.com/office/drawing/2014/main" id="{AAA0906F-C1A8-69EB-29A2-B230DC472ED4}"/>
              </a:ext>
            </a:extLst>
          </p:cNvPr>
          <p:cNvSpPr txBox="1"/>
          <p:nvPr/>
        </p:nvSpPr>
        <p:spPr>
          <a:xfrm>
            <a:off x="-7857400" y="2527667"/>
            <a:ext cx="455445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py_015_decorators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26161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a:extLst>
            <a:ext uri="{FF2B5EF4-FFF2-40B4-BE49-F238E27FC236}">
              <a16:creationId xmlns:a16="http://schemas.microsoft.com/office/drawing/2014/main" id="{D8E99C58-5AF8-CF25-9DE3-F4ED5841DE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B527F96-D69C-E9DE-95C3-EFD7D7FB10AA}"/>
              </a:ext>
            </a:extLst>
          </p:cNvPr>
          <p:cNvPicPr>
            <a:picLocks noChangeAspect="1"/>
          </p:cNvPicPr>
          <p:nvPr/>
        </p:nvPicPr>
        <p:blipFill rotWithShape="1">
          <a:blip r:embed="rId3"/>
          <a:srcRect l="19291" t="19079" r="10810" b="12309"/>
          <a:stretch>
            <a:fillRect/>
          </a:stretch>
        </p:blipFill>
        <p:spPr>
          <a:xfrm>
            <a:off x="236178" y="4227986"/>
            <a:ext cx="9838800" cy="9514154"/>
          </a:xfrm>
          <a:prstGeom prst="rect">
            <a:avLst/>
          </a:prstGeom>
        </p:spPr>
      </p:pic>
      <p:sp>
        <p:nvSpPr>
          <p:cNvPr id="4" name="TextBox 3">
            <a:extLst>
              <a:ext uri="{FF2B5EF4-FFF2-40B4-BE49-F238E27FC236}">
                <a16:creationId xmlns:a16="http://schemas.microsoft.com/office/drawing/2014/main" id="{68103D25-9216-BAB2-ACB7-9FFD1936580E}"/>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F-Strings </a:t>
            </a:r>
            <a:r>
              <a:rPr lang="en-GB" sz="6600" b="1" dirty="0">
                <a:ln w="22225">
                  <a:solidFill>
                    <a:schemeClr val="accent2"/>
                  </a:solidFill>
                  <a:prstDash val="solid"/>
                </a:ln>
                <a:solidFill>
                  <a:srgbClr val="00B0F0"/>
                </a:solidFill>
              </a:rPr>
              <a:t>vs</a:t>
            </a:r>
            <a:r>
              <a:rPr lang="en-GB" sz="6600" dirty="0"/>
              <a:t> Format</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2C4B819E-3D27-043B-A206-CB6B14345940}"/>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470B9811-0F6C-A74D-399A-984849072C23}"/>
              </a:ext>
            </a:extLst>
          </p:cNvPr>
          <p:cNvSpPr txBox="1"/>
          <p:nvPr/>
        </p:nvSpPr>
        <p:spPr>
          <a:xfrm>
            <a:off x="223306" y="13872121"/>
            <a:ext cx="2422971" cy="707886"/>
          </a:xfrm>
          <a:prstGeom prst="rect">
            <a:avLst/>
          </a:prstGeom>
          <a:noFill/>
        </p:spPr>
        <p:txBody>
          <a:bodyPr wrap="none" rtlCol="0">
            <a:spAutoFit/>
          </a:bodyPr>
          <a:lstStyle/>
          <a:p>
            <a:r>
              <a:rPr lang="en-GB" sz="4000" b="1" dirty="0"/>
              <a:t>Readable:</a:t>
            </a:r>
            <a:r>
              <a:rPr lang="en-GB" sz="4000" dirty="0"/>
              <a:t> </a:t>
            </a:r>
            <a:endParaRPr lang="en-DE" sz="4000" dirty="0"/>
          </a:p>
        </p:txBody>
      </p:sp>
      <p:sp>
        <p:nvSpPr>
          <p:cNvPr id="11" name="TextBox 10">
            <a:extLst>
              <a:ext uri="{FF2B5EF4-FFF2-40B4-BE49-F238E27FC236}">
                <a16:creationId xmlns:a16="http://schemas.microsoft.com/office/drawing/2014/main" id="{A78813AD-F7A7-B5FC-5C7D-0687E4D3D610}"/>
              </a:ext>
            </a:extLst>
          </p:cNvPr>
          <p:cNvSpPr txBox="1"/>
          <p:nvPr/>
        </p:nvSpPr>
        <p:spPr>
          <a:xfrm>
            <a:off x="2381255" y="13872121"/>
            <a:ext cx="7543776" cy="707886"/>
          </a:xfrm>
          <a:prstGeom prst="rect">
            <a:avLst/>
          </a:prstGeom>
          <a:noFill/>
        </p:spPr>
        <p:txBody>
          <a:bodyPr wrap="square" rtlCol="0">
            <a:spAutoFit/>
          </a:bodyPr>
          <a:lstStyle/>
          <a:p>
            <a:r>
              <a:rPr lang="en-GB" sz="4000" dirty="0">
                <a:latin typeface="Patrick Hand" pitchFamily="2" charset="77"/>
              </a:rPr>
              <a:t>Direct variable injection into strings</a:t>
            </a:r>
            <a:endParaRPr lang="en-DE" sz="4000" dirty="0">
              <a:latin typeface="Patrick Hand" pitchFamily="2" charset="77"/>
            </a:endParaRPr>
          </a:p>
        </p:txBody>
      </p:sp>
      <p:sp>
        <p:nvSpPr>
          <p:cNvPr id="8" name="TextBox 7">
            <a:extLst>
              <a:ext uri="{FF2B5EF4-FFF2-40B4-BE49-F238E27FC236}">
                <a16:creationId xmlns:a16="http://schemas.microsoft.com/office/drawing/2014/main" id="{256376E3-CABD-1877-68D4-60BF8B8214F8}"/>
              </a:ext>
            </a:extLst>
          </p:cNvPr>
          <p:cNvSpPr txBox="1"/>
          <p:nvPr/>
        </p:nvSpPr>
        <p:spPr>
          <a:xfrm>
            <a:off x="223306" y="14955220"/>
            <a:ext cx="1727909" cy="707886"/>
          </a:xfrm>
          <a:prstGeom prst="rect">
            <a:avLst/>
          </a:prstGeom>
          <a:noFill/>
        </p:spPr>
        <p:txBody>
          <a:bodyPr wrap="none" rtlCol="0">
            <a:spAutoFit/>
          </a:bodyPr>
          <a:lstStyle/>
          <a:p>
            <a:r>
              <a:rPr lang="en-GB" sz="4000" b="1" dirty="0"/>
              <a:t>Faster: </a:t>
            </a:r>
            <a:endParaRPr lang="en-DE" sz="4000" b="1" dirty="0"/>
          </a:p>
        </p:txBody>
      </p:sp>
      <p:sp>
        <p:nvSpPr>
          <p:cNvPr id="12" name="TextBox 11">
            <a:extLst>
              <a:ext uri="{FF2B5EF4-FFF2-40B4-BE49-F238E27FC236}">
                <a16:creationId xmlns:a16="http://schemas.microsoft.com/office/drawing/2014/main" id="{084482C2-56C7-DEF8-3919-CB98C47190C8}"/>
              </a:ext>
            </a:extLst>
          </p:cNvPr>
          <p:cNvSpPr txBox="1"/>
          <p:nvPr/>
        </p:nvSpPr>
        <p:spPr>
          <a:xfrm>
            <a:off x="2369994" y="14945744"/>
            <a:ext cx="7915419" cy="707886"/>
          </a:xfrm>
          <a:prstGeom prst="rect">
            <a:avLst/>
          </a:prstGeom>
          <a:noFill/>
        </p:spPr>
        <p:txBody>
          <a:bodyPr wrap="square" rtlCol="0">
            <a:spAutoFit/>
          </a:bodyPr>
          <a:lstStyle/>
          <a:p>
            <a:r>
              <a:rPr lang="en-GB" sz="4000" dirty="0">
                <a:latin typeface="Patrick Hand" pitchFamily="2" charset="77"/>
              </a:rPr>
              <a:t>F-Strings are optimized by the compiler</a:t>
            </a:r>
            <a:endParaRPr lang="en-DE" sz="4000" dirty="0">
              <a:latin typeface="Patrick Hand" pitchFamily="2" charset="77"/>
            </a:endParaRPr>
          </a:p>
        </p:txBody>
      </p:sp>
      <p:sp>
        <p:nvSpPr>
          <p:cNvPr id="9" name="TextBox 8">
            <a:extLst>
              <a:ext uri="{FF2B5EF4-FFF2-40B4-BE49-F238E27FC236}">
                <a16:creationId xmlns:a16="http://schemas.microsoft.com/office/drawing/2014/main" id="{366DD4EA-520B-F2EB-D460-A5C71B3EE88D}"/>
              </a:ext>
            </a:extLst>
          </p:cNvPr>
          <p:cNvSpPr txBox="1"/>
          <p:nvPr/>
        </p:nvSpPr>
        <p:spPr>
          <a:xfrm>
            <a:off x="223306" y="16038319"/>
            <a:ext cx="2157963" cy="707886"/>
          </a:xfrm>
          <a:prstGeom prst="rect">
            <a:avLst/>
          </a:prstGeom>
          <a:noFill/>
        </p:spPr>
        <p:txBody>
          <a:bodyPr wrap="none" rtlCol="0">
            <a:spAutoFit/>
          </a:bodyPr>
          <a:lstStyle/>
          <a:p>
            <a:r>
              <a:rPr lang="en-GB" sz="4000" b="1" dirty="0"/>
              <a:t>Modern: </a:t>
            </a:r>
            <a:endParaRPr lang="en-DE" sz="4000" b="1" dirty="0"/>
          </a:p>
        </p:txBody>
      </p:sp>
      <p:sp>
        <p:nvSpPr>
          <p:cNvPr id="13" name="TextBox 12">
            <a:extLst>
              <a:ext uri="{FF2B5EF4-FFF2-40B4-BE49-F238E27FC236}">
                <a16:creationId xmlns:a16="http://schemas.microsoft.com/office/drawing/2014/main" id="{52E6ABE3-1E92-6F86-7CA0-C6FADF7C5095}"/>
              </a:ext>
            </a:extLst>
          </p:cNvPr>
          <p:cNvSpPr txBox="1"/>
          <p:nvPr/>
        </p:nvSpPr>
        <p:spPr>
          <a:xfrm>
            <a:off x="2381269" y="16019368"/>
            <a:ext cx="7543309" cy="707886"/>
          </a:xfrm>
          <a:prstGeom prst="rect">
            <a:avLst/>
          </a:prstGeom>
          <a:noFill/>
        </p:spPr>
        <p:txBody>
          <a:bodyPr wrap="square" rtlCol="0">
            <a:spAutoFit/>
          </a:bodyPr>
          <a:lstStyle/>
          <a:p>
            <a:r>
              <a:rPr lang="en-GB" sz="4000" dirty="0">
                <a:latin typeface="Patrick Hand" pitchFamily="2" charset="77"/>
              </a:rPr>
              <a:t>The standard since Python 3.6+</a:t>
            </a:r>
            <a:endParaRPr lang="en-DE" sz="4000" dirty="0">
              <a:latin typeface="Patrick Hand" pitchFamily="2" charset="77"/>
            </a:endParaRPr>
          </a:p>
        </p:txBody>
      </p:sp>
      <p:pic>
        <p:nvPicPr>
          <p:cNvPr id="18" name="Graphic 17" descr="Shield Tick with solid fill">
            <a:extLst>
              <a:ext uri="{FF2B5EF4-FFF2-40B4-BE49-F238E27FC236}">
                <a16:creationId xmlns:a16="http://schemas.microsoft.com/office/drawing/2014/main" id="{ACE77A71-8D07-48B7-30F8-7E68A4376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31" y="12429350"/>
            <a:ext cx="914400" cy="914400"/>
          </a:xfrm>
          <a:prstGeom prst="rect">
            <a:avLst/>
          </a:prstGeom>
        </p:spPr>
      </p:pic>
      <p:sp>
        <p:nvSpPr>
          <p:cNvPr id="25" name="TextBox 24">
            <a:extLst>
              <a:ext uri="{FF2B5EF4-FFF2-40B4-BE49-F238E27FC236}">
                <a16:creationId xmlns:a16="http://schemas.microsoft.com/office/drawing/2014/main" id="{E69FC5ED-505E-33C0-5388-8BBC9AF48473}"/>
              </a:ext>
            </a:extLst>
          </p:cNvPr>
          <p:cNvSpPr txBox="1"/>
          <p:nvPr/>
        </p:nvSpPr>
        <p:spPr>
          <a:xfrm>
            <a:off x="-7857400" y="2527667"/>
            <a:ext cx="7104830"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py_016_f_strings_vs_format</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cxnSp>
        <p:nvCxnSpPr>
          <p:cNvPr id="17" name="Straight Connector 16">
            <a:extLst>
              <a:ext uri="{FF2B5EF4-FFF2-40B4-BE49-F238E27FC236}">
                <a16:creationId xmlns:a16="http://schemas.microsoft.com/office/drawing/2014/main" id="{620ED27D-E93D-A20A-4C8F-B643F6E96957}"/>
              </a:ext>
            </a:extLst>
          </p:cNvPr>
          <p:cNvCxnSpPr>
            <a:cxnSpLocks/>
          </p:cNvCxnSpPr>
          <p:nvPr/>
        </p:nvCxnSpPr>
        <p:spPr>
          <a:xfrm>
            <a:off x="236451" y="87678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9" name="Graphic 18" descr="Close with solid fill">
            <a:extLst>
              <a:ext uri="{FF2B5EF4-FFF2-40B4-BE49-F238E27FC236}">
                <a16:creationId xmlns:a16="http://schemas.microsoft.com/office/drawing/2014/main" id="{C1FF8D1C-0DE8-68A0-48D5-B6ED8B1B7C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7809557"/>
            <a:ext cx="914400" cy="914400"/>
          </a:xfrm>
          <a:prstGeom prst="rect">
            <a:avLst/>
          </a:prstGeom>
        </p:spPr>
      </p:pic>
      <p:cxnSp>
        <p:nvCxnSpPr>
          <p:cNvPr id="14" name="Straight Connector 13">
            <a:extLst>
              <a:ext uri="{FF2B5EF4-FFF2-40B4-BE49-F238E27FC236}">
                <a16:creationId xmlns:a16="http://schemas.microsoft.com/office/drawing/2014/main" id="{ADE21DD3-BC0C-FFAD-871E-662DE0033853}"/>
              </a:ext>
            </a:extLst>
          </p:cNvPr>
          <p:cNvCxnSpPr>
            <a:cxnSpLocks/>
          </p:cNvCxnSpPr>
          <p:nvPr/>
        </p:nvCxnSpPr>
        <p:spPr>
          <a:xfrm>
            <a:off x="232736" y="1065981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5" name="Graphic 14" descr="Close with solid fill">
            <a:extLst>
              <a:ext uri="{FF2B5EF4-FFF2-40B4-BE49-F238E27FC236}">
                <a16:creationId xmlns:a16="http://schemas.microsoft.com/office/drawing/2014/main" id="{54038AA9-B89F-0FCE-89F0-93FC98974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9701540"/>
            <a:ext cx="914400" cy="914400"/>
          </a:xfrm>
          <a:prstGeom prst="rect">
            <a:avLst/>
          </a:prstGeom>
        </p:spPr>
      </p:pic>
      <p:cxnSp>
        <p:nvCxnSpPr>
          <p:cNvPr id="16" name="Straight Connector 15">
            <a:extLst>
              <a:ext uri="{FF2B5EF4-FFF2-40B4-BE49-F238E27FC236}">
                <a16:creationId xmlns:a16="http://schemas.microsoft.com/office/drawing/2014/main" id="{66790796-F6C2-8B89-95FA-2E549CC68251}"/>
              </a:ext>
            </a:extLst>
          </p:cNvPr>
          <p:cNvCxnSpPr>
            <a:cxnSpLocks/>
          </p:cNvCxnSpPr>
          <p:nvPr/>
        </p:nvCxnSpPr>
        <p:spPr>
          <a:xfrm>
            <a:off x="210435" y="684609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6016"/>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DFDB729E-F8DD-029C-9B05-01CFB72ACF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B3B024-AFE3-B787-1CF0-88840F303020}"/>
              </a:ext>
            </a:extLst>
          </p:cNvPr>
          <p:cNvSpPr txBox="1"/>
          <p:nvPr/>
        </p:nvSpPr>
        <p:spPr>
          <a:xfrm>
            <a:off x="223306" y="2872200"/>
            <a:ext cx="9838800" cy="110799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Zip function</a:t>
            </a:r>
            <a:endParaRPr lang="en-GB"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atrick Hand" pitchFamily="2" charset="77"/>
            </a:endParaRPr>
          </a:p>
        </p:txBody>
      </p:sp>
      <p:pic>
        <p:nvPicPr>
          <p:cNvPr id="5" name="Picture 4">
            <a:extLst>
              <a:ext uri="{FF2B5EF4-FFF2-40B4-BE49-F238E27FC236}">
                <a16:creationId xmlns:a16="http://schemas.microsoft.com/office/drawing/2014/main" id="{0F2CAF92-9DDC-DFC3-FF81-8A5C6F4225A0}"/>
              </a:ext>
            </a:extLst>
          </p:cNvPr>
          <p:cNvPicPr>
            <a:picLocks noChangeAspect="1"/>
          </p:cNvPicPr>
          <p:nvPr/>
        </p:nvPicPr>
        <p:blipFill>
          <a:blip r:embed="rId2"/>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69BBD432-F653-9467-301C-A4F29799E896}"/>
              </a:ext>
            </a:extLst>
          </p:cNvPr>
          <p:cNvSpPr txBox="1"/>
          <p:nvPr/>
        </p:nvSpPr>
        <p:spPr>
          <a:xfrm>
            <a:off x="111653" y="11731083"/>
            <a:ext cx="2176301" cy="707886"/>
          </a:xfrm>
          <a:prstGeom prst="rect">
            <a:avLst/>
          </a:prstGeom>
          <a:noFill/>
        </p:spPr>
        <p:txBody>
          <a:bodyPr wrap="none" rtlCol="0">
            <a:spAutoFit/>
          </a:bodyPr>
          <a:lstStyle/>
          <a:p>
            <a:r>
              <a:rPr lang="en-GB" sz="4000" b="1" dirty="0"/>
              <a:t>Efficient:</a:t>
            </a:r>
            <a:r>
              <a:rPr lang="en-GB" sz="4000" dirty="0"/>
              <a:t> </a:t>
            </a:r>
            <a:endParaRPr lang="en-DE" sz="4000" dirty="0"/>
          </a:p>
        </p:txBody>
      </p:sp>
      <p:sp>
        <p:nvSpPr>
          <p:cNvPr id="11" name="TextBox 10">
            <a:extLst>
              <a:ext uri="{FF2B5EF4-FFF2-40B4-BE49-F238E27FC236}">
                <a16:creationId xmlns:a16="http://schemas.microsoft.com/office/drawing/2014/main" id="{0F29FF69-10AD-2D7D-57DB-432C9733AE0A}"/>
              </a:ext>
            </a:extLst>
          </p:cNvPr>
          <p:cNvSpPr txBox="1"/>
          <p:nvPr/>
        </p:nvSpPr>
        <p:spPr>
          <a:xfrm>
            <a:off x="2258341" y="11731083"/>
            <a:ext cx="7680579" cy="707886"/>
          </a:xfrm>
          <a:prstGeom prst="rect">
            <a:avLst/>
          </a:prstGeom>
          <a:noFill/>
        </p:spPr>
        <p:txBody>
          <a:bodyPr wrap="square" rtlCol="0">
            <a:spAutoFit/>
          </a:bodyPr>
          <a:lstStyle/>
          <a:p>
            <a:r>
              <a:rPr lang="en-GB" sz="4000" dirty="0">
                <a:latin typeface="Patrick Hand" pitchFamily="2" charset="77"/>
              </a:rPr>
              <a:t>Loops through multiple </a:t>
            </a:r>
            <a:r>
              <a:rPr lang="en-GB" sz="4000" dirty="0" err="1">
                <a:latin typeface="Patrick Hand" pitchFamily="2" charset="77"/>
              </a:rPr>
              <a:t>iterables</a:t>
            </a:r>
            <a:r>
              <a:rPr lang="en-GB" sz="4000" dirty="0">
                <a:latin typeface="Patrick Hand" pitchFamily="2" charset="77"/>
              </a:rPr>
              <a:t> at once</a:t>
            </a:r>
            <a:endParaRPr lang="en-DE" sz="4000" dirty="0">
              <a:latin typeface="Patrick Hand" pitchFamily="2" charset="77"/>
            </a:endParaRPr>
          </a:p>
        </p:txBody>
      </p:sp>
      <p:sp>
        <p:nvSpPr>
          <p:cNvPr id="8" name="TextBox 7">
            <a:extLst>
              <a:ext uri="{FF2B5EF4-FFF2-40B4-BE49-F238E27FC236}">
                <a16:creationId xmlns:a16="http://schemas.microsoft.com/office/drawing/2014/main" id="{0868B171-25AA-CACD-A094-E0B38D31F23D}"/>
              </a:ext>
            </a:extLst>
          </p:cNvPr>
          <p:cNvSpPr txBox="1"/>
          <p:nvPr/>
        </p:nvSpPr>
        <p:spPr>
          <a:xfrm>
            <a:off x="111653" y="12814182"/>
            <a:ext cx="2310120" cy="707886"/>
          </a:xfrm>
          <a:prstGeom prst="rect">
            <a:avLst/>
          </a:prstGeom>
          <a:noFill/>
        </p:spPr>
        <p:txBody>
          <a:bodyPr wrap="none" rtlCol="0">
            <a:spAutoFit/>
          </a:bodyPr>
          <a:lstStyle/>
          <a:p>
            <a:r>
              <a:rPr lang="en-GB" sz="4000" b="1" dirty="0"/>
              <a:t>Pythonic: </a:t>
            </a:r>
            <a:endParaRPr lang="en-DE" sz="4000" b="1" dirty="0"/>
          </a:p>
        </p:txBody>
      </p:sp>
      <p:sp>
        <p:nvSpPr>
          <p:cNvPr id="12" name="TextBox 11">
            <a:extLst>
              <a:ext uri="{FF2B5EF4-FFF2-40B4-BE49-F238E27FC236}">
                <a16:creationId xmlns:a16="http://schemas.microsoft.com/office/drawing/2014/main" id="{115BBC69-7564-146A-362D-6284651CA860}"/>
              </a:ext>
            </a:extLst>
          </p:cNvPr>
          <p:cNvSpPr txBox="1"/>
          <p:nvPr/>
        </p:nvSpPr>
        <p:spPr>
          <a:xfrm>
            <a:off x="2258341" y="12804706"/>
            <a:ext cx="7915419" cy="707886"/>
          </a:xfrm>
          <a:prstGeom prst="rect">
            <a:avLst/>
          </a:prstGeom>
          <a:noFill/>
        </p:spPr>
        <p:txBody>
          <a:bodyPr wrap="square" rtlCol="0">
            <a:spAutoFit/>
          </a:bodyPr>
          <a:lstStyle/>
          <a:p>
            <a:r>
              <a:rPr lang="en-GB" sz="4000" dirty="0">
                <a:latin typeface="Patrick Hand" pitchFamily="2" charset="77"/>
              </a:rPr>
              <a:t>Eliminates the need for manual indexing</a:t>
            </a:r>
            <a:endParaRPr lang="en-DE" sz="4000" dirty="0">
              <a:latin typeface="Patrick Hand" pitchFamily="2" charset="77"/>
            </a:endParaRPr>
          </a:p>
        </p:txBody>
      </p:sp>
      <p:sp>
        <p:nvSpPr>
          <p:cNvPr id="9" name="TextBox 8">
            <a:extLst>
              <a:ext uri="{FF2B5EF4-FFF2-40B4-BE49-F238E27FC236}">
                <a16:creationId xmlns:a16="http://schemas.microsoft.com/office/drawing/2014/main" id="{19005E2A-72FF-9431-1DDA-030C01BAAB6B}"/>
              </a:ext>
            </a:extLst>
          </p:cNvPr>
          <p:cNvSpPr txBox="1"/>
          <p:nvPr/>
        </p:nvSpPr>
        <p:spPr>
          <a:xfrm>
            <a:off x="111653" y="13897281"/>
            <a:ext cx="1887055" cy="707886"/>
          </a:xfrm>
          <a:prstGeom prst="rect">
            <a:avLst/>
          </a:prstGeom>
          <a:noFill/>
        </p:spPr>
        <p:txBody>
          <a:bodyPr wrap="none" rtlCol="0">
            <a:spAutoFit/>
          </a:bodyPr>
          <a:lstStyle/>
          <a:p>
            <a:r>
              <a:rPr lang="en-GB" sz="4000" b="1" dirty="0"/>
              <a:t>Simple: </a:t>
            </a:r>
            <a:endParaRPr lang="en-DE" sz="4000" b="1" dirty="0"/>
          </a:p>
        </p:txBody>
      </p:sp>
      <p:sp>
        <p:nvSpPr>
          <p:cNvPr id="13" name="TextBox 12">
            <a:extLst>
              <a:ext uri="{FF2B5EF4-FFF2-40B4-BE49-F238E27FC236}">
                <a16:creationId xmlns:a16="http://schemas.microsoft.com/office/drawing/2014/main" id="{2DC93386-7003-550B-8361-770B236BA91B}"/>
              </a:ext>
            </a:extLst>
          </p:cNvPr>
          <p:cNvSpPr txBox="1"/>
          <p:nvPr/>
        </p:nvSpPr>
        <p:spPr>
          <a:xfrm>
            <a:off x="2258341" y="13878330"/>
            <a:ext cx="7543309" cy="707886"/>
          </a:xfrm>
          <a:prstGeom prst="rect">
            <a:avLst/>
          </a:prstGeom>
          <a:noFill/>
        </p:spPr>
        <p:txBody>
          <a:bodyPr wrap="square" rtlCol="0">
            <a:spAutoFit/>
          </a:bodyPr>
          <a:lstStyle/>
          <a:p>
            <a:r>
              <a:rPr lang="en-GB" sz="4000" dirty="0">
                <a:latin typeface="Patrick Hand" pitchFamily="2" charset="77"/>
              </a:rPr>
              <a:t>Makes your loops cleaner and shorter</a:t>
            </a:r>
            <a:endParaRPr lang="en-DE" sz="4000" dirty="0">
              <a:latin typeface="Patrick Hand" pitchFamily="2" charset="77"/>
            </a:endParaRPr>
          </a:p>
        </p:txBody>
      </p:sp>
      <p:pic>
        <p:nvPicPr>
          <p:cNvPr id="2" name="Picture 1">
            <a:extLst>
              <a:ext uri="{FF2B5EF4-FFF2-40B4-BE49-F238E27FC236}">
                <a16:creationId xmlns:a16="http://schemas.microsoft.com/office/drawing/2014/main" id="{6E6C76C4-FC93-6C5B-E086-9AF81FFBFE37}"/>
              </a:ext>
            </a:extLst>
          </p:cNvPr>
          <p:cNvPicPr>
            <a:picLocks noChangeAspect="1"/>
          </p:cNvPicPr>
          <p:nvPr/>
        </p:nvPicPr>
        <p:blipFill rotWithShape="1">
          <a:blip r:embed="rId3"/>
          <a:srcRect l="18633" t="23605" r="10338" b="13822"/>
          <a:stretch>
            <a:fillRect/>
          </a:stretch>
        </p:blipFill>
        <p:spPr>
          <a:xfrm>
            <a:off x="230584" y="4178515"/>
            <a:ext cx="9814357" cy="6647320"/>
          </a:xfrm>
          <a:prstGeom prst="rect">
            <a:avLst/>
          </a:prstGeom>
        </p:spPr>
      </p:pic>
      <p:cxnSp>
        <p:nvCxnSpPr>
          <p:cNvPr id="17" name="Straight Connector 16">
            <a:extLst>
              <a:ext uri="{FF2B5EF4-FFF2-40B4-BE49-F238E27FC236}">
                <a16:creationId xmlns:a16="http://schemas.microsoft.com/office/drawing/2014/main" id="{37A0EC55-6918-894A-527C-6A7222C04E32}"/>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D3791C2A-331F-9DF3-9F0C-661BDA7109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0733" y="9487027"/>
            <a:ext cx="914400" cy="914400"/>
          </a:xfrm>
          <a:prstGeom prst="rect">
            <a:avLst/>
          </a:prstGeom>
        </p:spPr>
      </p:pic>
      <p:pic>
        <p:nvPicPr>
          <p:cNvPr id="19" name="Graphic 18" descr="Close with solid fill">
            <a:extLst>
              <a:ext uri="{FF2B5EF4-FFF2-40B4-BE49-F238E27FC236}">
                <a16:creationId xmlns:a16="http://schemas.microsoft.com/office/drawing/2014/main" id="{0F6E4447-33BF-BCE5-BC44-10826ACC2B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0733" y="7132128"/>
            <a:ext cx="914400" cy="914400"/>
          </a:xfrm>
          <a:prstGeom prst="rect">
            <a:avLst/>
          </a:prstGeom>
        </p:spPr>
      </p:pic>
      <p:sp>
        <p:nvSpPr>
          <p:cNvPr id="25" name="TextBox 24">
            <a:extLst>
              <a:ext uri="{FF2B5EF4-FFF2-40B4-BE49-F238E27FC236}">
                <a16:creationId xmlns:a16="http://schemas.microsoft.com/office/drawing/2014/main" id="{74C48AE9-4418-800E-A60F-791956D2CB7B}"/>
              </a:ext>
            </a:extLst>
          </p:cNvPr>
          <p:cNvSpPr txBox="1"/>
          <p:nvPr/>
        </p:nvSpPr>
        <p:spPr>
          <a:xfrm>
            <a:off x="-7857400" y="2527667"/>
            <a:ext cx="5089855"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py_017_zip_function</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3565809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a:extLst>
            <a:ext uri="{FF2B5EF4-FFF2-40B4-BE49-F238E27FC236}">
              <a16:creationId xmlns:a16="http://schemas.microsoft.com/office/drawing/2014/main" id="{9CEDEF06-3490-6241-1F61-A422045505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A573BE-E226-78A3-47CC-38072E91706A}"/>
              </a:ext>
            </a:extLst>
          </p:cNvPr>
          <p:cNvPicPr>
            <a:picLocks noChangeAspect="1"/>
          </p:cNvPicPr>
          <p:nvPr/>
        </p:nvPicPr>
        <p:blipFill rotWithShape="1">
          <a:blip r:embed="rId3"/>
          <a:srcRect l="19389" t="20603" r="10992" b="13377"/>
          <a:stretch>
            <a:fillRect/>
          </a:stretch>
        </p:blipFill>
        <p:spPr>
          <a:xfrm>
            <a:off x="225526" y="4234393"/>
            <a:ext cx="9834360" cy="8254377"/>
          </a:xfrm>
          <a:prstGeom prst="rect">
            <a:avLst/>
          </a:prstGeom>
        </p:spPr>
      </p:pic>
      <p:sp>
        <p:nvSpPr>
          <p:cNvPr id="4" name="TextBox 3">
            <a:extLst>
              <a:ext uri="{FF2B5EF4-FFF2-40B4-BE49-F238E27FC236}">
                <a16:creationId xmlns:a16="http://schemas.microsoft.com/office/drawing/2014/main" id="{698E0008-9AB4-2A98-E8E5-B5D3D1A4C9B7}"/>
              </a:ext>
            </a:extLst>
          </p:cNvPr>
          <p:cNvSpPr txBox="1"/>
          <p:nvPr/>
        </p:nvSpPr>
        <p:spPr>
          <a:xfrm>
            <a:off x="225526" y="2872199"/>
            <a:ext cx="9838800" cy="1121395"/>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err="1">
                <a:ln w="0"/>
                <a:solidFill>
                  <a:schemeClr val="tx1"/>
                </a:solidFill>
                <a:effectLst>
                  <a:outerShdw blurRad="38100" dist="19050" dir="2700000" algn="tl" rotWithShape="0">
                    <a:schemeClr val="dk1">
                      <a:alpha val="40000"/>
                    </a:schemeClr>
                  </a:outerShdw>
                </a:effectLst>
                <a:latin typeface="+mj-lt"/>
              </a:rPr>
              <a:t>defaultdict</a:t>
            </a:r>
            <a:r>
              <a:rPr lang="en-US" sz="5400" b="1" dirty="0">
                <a:ln w="0"/>
                <a:solidFill>
                  <a:schemeClr val="tx1"/>
                </a:solidFill>
                <a:effectLst>
                  <a:outerShdw blurRad="38100" dist="19050" dir="2700000" algn="tl" rotWithShape="0">
                    <a:schemeClr val="dk1">
                      <a:alpha val="40000"/>
                    </a:schemeClr>
                  </a:outerShdw>
                </a:effectLst>
                <a:latin typeface="+mj-lt"/>
              </a:rPr>
              <a:t> vs standard </a:t>
            </a:r>
            <a:r>
              <a:rPr lang="en-US" sz="5400" b="1" dirty="0" err="1">
                <a:ln w="0"/>
                <a:solidFill>
                  <a:schemeClr val="tx1"/>
                </a:solidFill>
                <a:effectLst>
                  <a:outerShdw blurRad="38100" dist="19050" dir="2700000" algn="tl" rotWithShape="0">
                    <a:schemeClr val="dk1">
                      <a:alpha val="40000"/>
                    </a:schemeClr>
                  </a:outerShdw>
                </a:effectLst>
                <a:latin typeface="+mj-lt"/>
              </a:rPr>
              <a:t>Dict</a:t>
            </a:r>
            <a:endParaRPr lang="en-GB" sz="1400" b="1" dirty="0">
              <a:ln w="0"/>
              <a:solidFill>
                <a:schemeClr val="tx1"/>
              </a:solidFill>
              <a:effectLst>
                <a:outerShdw blurRad="38100" dist="19050" dir="2700000" algn="tl" rotWithShape="0">
                  <a:schemeClr val="dk1">
                    <a:alpha val="40000"/>
                  </a:schemeClr>
                </a:outerShdw>
              </a:effectLst>
              <a:latin typeface="+mj-lt"/>
            </a:endParaRPr>
          </a:p>
        </p:txBody>
      </p:sp>
      <p:pic>
        <p:nvPicPr>
          <p:cNvPr id="5" name="Picture 4">
            <a:extLst>
              <a:ext uri="{FF2B5EF4-FFF2-40B4-BE49-F238E27FC236}">
                <a16:creationId xmlns:a16="http://schemas.microsoft.com/office/drawing/2014/main" id="{96D17B3F-D238-2B0B-EC89-5F7DF89B7F7F}"/>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82A83D46-1034-6666-755A-5BB815E6D643}"/>
              </a:ext>
            </a:extLst>
          </p:cNvPr>
          <p:cNvSpPr txBox="1"/>
          <p:nvPr/>
        </p:nvSpPr>
        <p:spPr>
          <a:xfrm>
            <a:off x="3239076" y="12729563"/>
            <a:ext cx="3807261" cy="830997"/>
          </a:xfrm>
          <a:prstGeom prst="rect">
            <a:avLst/>
          </a:prstGeom>
          <a:noFill/>
        </p:spPr>
        <p:txBody>
          <a:bodyPr wrap="none" rtlCol="0">
            <a:spAutoFit/>
          </a:bodyPr>
          <a:lstStyle/>
          <a:p>
            <a:r>
              <a:rPr lang="en-GB" sz="4800" b="1" dirty="0"/>
              <a:t>Elegant Logic:</a:t>
            </a:r>
            <a:r>
              <a:rPr lang="en-GB" sz="4800" dirty="0"/>
              <a:t> </a:t>
            </a:r>
            <a:endParaRPr lang="en-DE" sz="4800" dirty="0"/>
          </a:p>
        </p:txBody>
      </p:sp>
      <p:sp>
        <p:nvSpPr>
          <p:cNvPr id="11" name="TextBox 10">
            <a:extLst>
              <a:ext uri="{FF2B5EF4-FFF2-40B4-BE49-F238E27FC236}">
                <a16:creationId xmlns:a16="http://schemas.microsoft.com/office/drawing/2014/main" id="{AE8CD719-0BE7-56F8-0136-ADB67AE57FA3}"/>
              </a:ext>
            </a:extLst>
          </p:cNvPr>
          <p:cNvSpPr txBox="1"/>
          <p:nvPr/>
        </p:nvSpPr>
        <p:spPr>
          <a:xfrm>
            <a:off x="245874" y="13606053"/>
            <a:ext cx="9793665" cy="1938992"/>
          </a:xfrm>
          <a:prstGeom prst="rect">
            <a:avLst/>
          </a:prstGeom>
          <a:noFill/>
        </p:spPr>
        <p:txBody>
          <a:bodyPr wrap="square" rtlCol="0">
            <a:spAutoFit/>
          </a:bodyPr>
          <a:lstStyle/>
          <a:p>
            <a:pPr algn="ctr"/>
            <a:r>
              <a:rPr lang="en-GB" sz="6000" dirty="0">
                <a:latin typeface="Patrick Hand" pitchFamily="2" charset="77"/>
              </a:rPr>
              <a:t>Automatically handle missing keys without manual checks</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B7368A16-FFD4-42E9-93DD-F095D0771DAC}"/>
              </a:ext>
            </a:extLst>
          </p:cNvPr>
          <p:cNvCxnSpPr>
            <a:cxnSpLocks/>
          </p:cNvCxnSpPr>
          <p:nvPr/>
        </p:nvCxnSpPr>
        <p:spPr>
          <a:xfrm>
            <a:off x="223579" y="81944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EB4807D0-9F0F-5D16-75CA-7253269DE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1805" y="9383896"/>
            <a:ext cx="914400" cy="914400"/>
          </a:xfrm>
          <a:prstGeom prst="rect">
            <a:avLst/>
          </a:prstGeom>
        </p:spPr>
      </p:pic>
      <p:pic>
        <p:nvPicPr>
          <p:cNvPr id="19" name="Graphic 18" descr="Close with solid fill">
            <a:extLst>
              <a:ext uri="{FF2B5EF4-FFF2-40B4-BE49-F238E27FC236}">
                <a16:creationId xmlns:a16="http://schemas.microsoft.com/office/drawing/2014/main" id="{46AA1765-F8D0-1254-85C9-AEF33D4A37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1805" y="5044653"/>
            <a:ext cx="914400" cy="914400"/>
          </a:xfrm>
          <a:prstGeom prst="rect">
            <a:avLst/>
          </a:prstGeom>
        </p:spPr>
      </p:pic>
      <p:sp>
        <p:nvSpPr>
          <p:cNvPr id="25" name="TextBox 24">
            <a:extLst>
              <a:ext uri="{FF2B5EF4-FFF2-40B4-BE49-F238E27FC236}">
                <a16:creationId xmlns:a16="http://schemas.microsoft.com/office/drawing/2014/main" id="{E90096C9-DC9C-60DF-715D-BEFC52B329EE}"/>
              </a:ext>
            </a:extLst>
          </p:cNvPr>
          <p:cNvSpPr txBox="1"/>
          <p:nvPr/>
        </p:nvSpPr>
        <p:spPr>
          <a:xfrm>
            <a:off x="-7857400" y="2527667"/>
            <a:ext cx="6328977"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py_018_default_dictionary</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6504193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011F1-40B2-354A-AEA3-0367EC08A8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0A99E81-3FE3-5F86-D43D-9940369508F5}"/>
              </a:ext>
            </a:extLst>
          </p:cNvPr>
          <p:cNvSpPr/>
          <p:nvPr/>
        </p:nvSpPr>
        <p:spPr>
          <a:xfrm>
            <a:off x="2739710" y="8682335"/>
            <a:ext cx="4805996" cy="1754326"/>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Video 1 </a:t>
            </a:r>
          </a:p>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Print arguments</a:t>
            </a:r>
            <a:endParaRPr lang="en-DE"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Rectangle 4">
            <a:extLst>
              <a:ext uri="{FF2B5EF4-FFF2-40B4-BE49-F238E27FC236}">
                <a16:creationId xmlns:a16="http://schemas.microsoft.com/office/drawing/2014/main" id="{F56907A9-1B63-0191-197F-5D8CE2A57CB7}"/>
              </a:ext>
            </a:extLst>
          </p:cNvPr>
          <p:cNvSpPr/>
          <p:nvPr/>
        </p:nvSpPr>
        <p:spPr>
          <a:xfrm>
            <a:off x="-5255086" y="2883701"/>
            <a:ext cx="371287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py_001_print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518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dotDmnd">
          <a:fgClr>
            <a:srgbClr val="00B0F0"/>
          </a:fgClr>
          <a:bgClr>
            <a:schemeClr val="bg1"/>
          </a:bgClr>
        </a:pattFill>
        <a:effectLst/>
      </p:bgPr>
    </p:bg>
    <p:spTree>
      <p:nvGrpSpPr>
        <p:cNvPr id="1" name="">
          <a:extLst>
            <a:ext uri="{FF2B5EF4-FFF2-40B4-BE49-F238E27FC236}">
              <a16:creationId xmlns:a16="http://schemas.microsoft.com/office/drawing/2014/main" id="{F24D53D7-C554-1761-5DCC-AC6EB34EA65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2100239-D8B1-E60E-72B5-37811A07A7D1}"/>
              </a:ext>
            </a:extLst>
          </p:cNvPr>
          <p:cNvGrpSpPr/>
          <p:nvPr/>
        </p:nvGrpSpPr>
        <p:grpSpPr>
          <a:xfrm>
            <a:off x="223307" y="2872200"/>
            <a:ext cx="9838799" cy="1219682"/>
            <a:chOff x="223307" y="2872200"/>
            <a:chExt cx="9838799" cy="1219682"/>
          </a:xfrm>
        </p:grpSpPr>
        <p:sp>
          <p:nvSpPr>
            <p:cNvPr id="4" name="TextBox 3">
              <a:extLst>
                <a:ext uri="{FF2B5EF4-FFF2-40B4-BE49-F238E27FC236}">
                  <a16:creationId xmlns:a16="http://schemas.microsoft.com/office/drawing/2014/main" id="{40A32D35-09AC-080F-F4E8-3A489B3C72CF}"/>
                </a:ext>
              </a:extLst>
            </p:cNvPr>
            <p:cNvSpPr txBox="1"/>
            <p:nvPr/>
          </p:nvSpPr>
          <p:spPr>
            <a:xfrm>
              <a:off x="223307" y="2872200"/>
              <a:ext cx="9838799" cy="1219682"/>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none" rtlCol="0">
              <a:noAutofit/>
            </a:bodyPr>
            <a:lstStyle/>
            <a:p>
              <a:pPr marL="0" algn="ctr" defTabSz="457200" rtl="0" eaLnBrk="1" latinLnBrk="0" hangingPunct="1"/>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Multiple Return Value</a:t>
              </a:r>
              <a:endParaRPr lang="en-GB"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endParaRPr>
            </a:p>
          </p:txBody>
        </p:sp>
        <p:pic>
          <p:nvPicPr>
            <p:cNvPr id="5" name="Picture 4">
              <a:extLst>
                <a:ext uri="{FF2B5EF4-FFF2-40B4-BE49-F238E27FC236}">
                  <a16:creationId xmlns:a16="http://schemas.microsoft.com/office/drawing/2014/main" id="{D2FF48D3-DFF0-E642-BAD8-3023BF00E2F0}"/>
                </a:ext>
              </a:extLst>
            </p:cNvPr>
            <p:cNvPicPr>
              <a:picLocks noChangeAspect="1"/>
            </p:cNvPicPr>
            <p:nvPr/>
          </p:nvPicPr>
          <p:blipFill>
            <a:blip r:embed="rId3"/>
            <a:stretch>
              <a:fillRect/>
            </a:stretch>
          </p:blipFill>
          <p:spPr>
            <a:xfrm>
              <a:off x="304696" y="2978294"/>
              <a:ext cx="1063167" cy="1063167"/>
            </a:xfrm>
            <a:prstGeom prst="rect">
              <a:avLst/>
            </a:prstGeom>
            <a:ln w="19050">
              <a:solidFill>
                <a:schemeClr val="bg1"/>
              </a:solidFill>
            </a:ln>
          </p:spPr>
        </p:pic>
      </p:grpSp>
      <p:sp>
        <p:nvSpPr>
          <p:cNvPr id="8" name="TextBox 7">
            <a:extLst>
              <a:ext uri="{FF2B5EF4-FFF2-40B4-BE49-F238E27FC236}">
                <a16:creationId xmlns:a16="http://schemas.microsoft.com/office/drawing/2014/main" id="{AEE03D9B-1535-30F4-8FCF-17698FBE3FB4}"/>
              </a:ext>
            </a:extLst>
          </p:cNvPr>
          <p:cNvSpPr txBox="1"/>
          <p:nvPr/>
        </p:nvSpPr>
        <p:spPr>
          <a:xfrm>
            <a:off x="2203568" y="9710039"/>
            <a:ext cx="5878276" cy="923330"/>
          </a:xfrm>
          <a:prstGeom prst="rect">
            <a:avLst/>
          </a:prstGeom>
          <a:noFill/>
        </p:spPr>
        <p:txBody>
          <a:bodyPr wrap="none" rtlCol="0">
            <a:spAutoFit/>
          </a:bodyPr>
          <a:lstStyle/>
          <a:p>
            <a:r>
              <a:rPr lang="en-GB" sz="5400" b="1" dirty="0"/>
              <a:t>Simple &amp; Powerful: </a:t>
            </a:r>
            <a:endParaRPr lang="en-DE" sz="5400" b="1" dirty="0"/>
          </a:p>
        </p:txBody>
      </p:sp>
      <p:sp>
        <p:nvSpPr>
          <p:cNvPr id="13" name="TextBox 12">
            <a:extLst>
              <a:ext uri="{FF2B5EF4-FFF2-40B4-BE49-F238E27FC236}">
                <a16:creationId xmlns:a16="http://schemas.microsoft.com/office/drawing/2014/main" id="{D7D543BA-0420-574A-E215-D1B9F98B2DBB}"/>
              </a:ext>
            </a:extLst>
          </p:cNvPr>
          <p:cNvSpPr txBox="1"/>
          <p:nvPr/>
        </p:nvSpPr>
        <p:spPr>
          <a:xfrm>
            <a:off x="318055" y="10774187"/>
            <a:ext cx="9649302" cy="1938992"/>
          </a:xfrm>
          <a:prstGeom prst="rect">
            <a:avLst/>
          </a:prstGeom>
          <a:noFill/>
        </p:spPr>
        <p:txBody>
          <a:bodyPr wrap="square" rtlCol="0">
            <a:spAutoFit/>
          </a:bodyPr>
          <a:lstStyle/>
          <a:p>
            <a:pPr algn="ctr"/>
            <a:r>
              <a:rPr lang="en-GB" sz="6000" dirty="0">
                <a:latin typeface="Patrick Hand" pitchFamily="2" charset="77"/>
              </a:rPr>
              <a:t>Return and unpack multiple results in one line</a:t>
            </a:r>
            <a:endParaRPr lang="en-DE" sz="6000" dirty="0">
              <a:latin typeface="Patrick Hand" pitchFamily="2" charset="77"/>
            </a:endParaRPr>
          </a:p>
        </p:txBody>
      </p:sp>
      <p:sp>
        <p:nvSpPr>
          <p:cNvPr id="25" name="TextBox 24">
            <a:extLst>
              <a:ext uri="{FF2B5EF4-FFF2-40B4-BE49-F238E27FC236}">
                <a16:creationId xmlns:a16="http://schemas.microsoft.com/office/drawing/2014/main" id="{828DCDEF-BA59-D7CF-8D96-C9D844B20FCB}"/>
              </a:ext>
            </a:extLst>
          </p:cNvPr>
          <p:cNvSpPr txBox="1"/>
          <p:nvPr/>
        </p:nvSpPr>
        <p:spPr>
          <a:xfrm>
            <a:off x="-7857400" y="2527667"/>
            <a:ext cx="728757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py_019_multiple_return_value</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2" name="Picture 1">
            <a:extLst>
              <a:ext uri="{FF2B5EF4-FFF2-40B4-BE49-F238E27FC236}">
                <a16:creationId xmlns:a16="http://schemas.microsoft.com/office/drawing/2014/main" id="{49FE6B99-D46C-A40A-EACB-0A47DA17B4E4}"/>
              </a:ext>
            </a:extLst>
          </p:cNvPr>
          <p:cNvPicPr>
            <a:picLocks noChangeAspect="1"/>
          </p:cNvPicPr>
          <p:nvPr/>
        </p:nvPicPr>
        <p:blipFill rotWithShape="1">
          <a:blip r:embed="rId4"/>
          <a:srcRect l="16588" t="29466" r="10502" b="16686"/>
          <a:stretch>
            <a:fillRect/>
          </a:stretch>
        </p:blipFill>
        <p:spPr>
          <a:xfrm>
            <a:off x="223306" y="4448144"/>
            <a:ext cx="9838800" cy="4672609"/>
          </a:xfrm>
          <a:prstGeom prst="rect">
            <a:avLst/>
          </a:prstGeom>
        </p:spPr>
      </p:pic>
    </p:spTree>
    <p:extLst>
      <p:ext uri="{BB962C8B-B14F-4D97-AF65-F5344CB8AC3E}">
        <p14:creationId xmlns:p14="http://schemas.microsoft.com/office/powerpoint/2010/main" val="379297610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9485E1F7-CF23-F6C8-A9F3-B052EC490A9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9F12D99-136F-A09F-9684-837C02B708BA}"/>
              </a:ext>
            </a:extLst>
          </p:cNvPr>
          <p:cNvPicPr>
            <a:picLocks noChangeAspect="1"/>
          </p:cNvPicPr>
          <p:nvPr/>
        </p:nvPicPr>
        <p:blipFill rotWithShape="1">
          <a:blip r:embed="rId3"/>
          <a:srcRect l="20644" t="25292" r="12123" b="18354"/>
          <a:stretch>
            <a:fillRect/>
          </a:stretch>
        </p:blipFill>
        <p:spPr>
          <a:xfrm>
            <a:off x="223306" y="4607791"/>
            <a:ext cx="9838800" cy="7095194"/>
          </a:xfrm>
          <a:prstGeom prst="rect">
            <a:avLst/>
          </a:prstGeom>
        </p:spPr>
      </p:pic>
      <p:sp>
        <p:nvSpPr>
          <p:cNvPr id="4" name="TextBox 3">
            <a:extLst>
              <a:ext uri="{FF2B5EF4-FFF2-40B4-BE49-F238E27FC236}">
                <a16:creationId xmlns:a16="http://schemas.microsoft.com/office/drawing/2014/main" id="{BD2AAB60-408C-1685-06B6-CEFFA4819386}"/>
              </a:ext>
            </a:extLst>
          </p:cNvPr>
          <p:cNvSpPr txBox="1"/>
          <p:nvPr/>
        </p:nvSpPr>
        <p:spPr>
          <a:xfrm>
            <a:off x="223306" y="2872199"/>
            <a:ext cx="9838800" cy="143302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oAutofit/>
          </a:bodyPr>
          <a:lstStyle/>
          <a:p>
            <a:pPr marL="0" algn="ctr" defTabSz="457200" rtl="0" eaLnBrk="1" latinLnBrk="0" hangingPunct="1"/>
            <a:r>
              <a:rPr lang="en-US" sz="6600" b="1" spc="50" dirty="0">
                <a:ln w="0"/>
                <a:solidFill>
                  <a:schemeClr val="bg2"/>
                </a:solidFill>
                <a:effectLst>
                  <a:innerShdw blurRad="63500" dist="50800" dir="13500000">
                    <a:srgbClr val="000000">
                      <a:alpha val="50000"/>
                    </a:srgbClr>
                  </a:innerShdw>
                </a:effectLst>
                <a:latin typeface="Patrick Hand" pitchFamily="2" charset="77"/>
              </a:rPr>
              <a:t>Avoid </a:t>
            </a:r>
            <a:r>
              <a:rPr lang="en-US" sz="6600" b="1" spc="50" dirty="0" err="1">
                <a:ln w="0"/>
                <a:solidFill>
                  <a:schemeClr val="bg2"/>
                </a:solidFill>
                <a:effectLst>
                  <a:innerShdw blurRad="63500" dist="50800" dir="13500000">
                    <a:srgbClr val="000000">
                      <a:alpha val="50000"/>
                    </a:srgbClr>
                  </a:innerShdw>
                </a:effectLst>
                <a:latin typeface="Patrick Hand" pitchFamily="2" charset="77"/>
              </a:rPr>
              <a:t>KeyError</a:t>
            </a:r>
            <a:r>
              <a:rPr lang="en-US" sz="6600" b="1" spc="50" dirty="0">
                <a:ln w="0"/>
                <a:solidFill>
                  <a:schemeClr val="bg2"/>
                </a:solidFill>
                <a:effectLst>
                  <a:innerShdw blurRad="63500" dist="50800" dir="13500000">
                    <a:srgbClr val="000000">
                      <a:alpha val="50000"/>
                    </a:srgbClr>
                  </a:innerShdw>
                </a:effectLst>
                <a:latin typeface="Patrick Hand" pitchFamily="2" charset="77"/>
              </a:rPr>
              <a:t> with .get</a:t>
            </a:r>
            <a:endParaRPr lang="en-GB" b="1" spc="50" dirty="0">
              <a:ln w="0"/>
              <a:solidFill>
                <a:schemeClr val="bg2"/>
              </a:solidFill>
              <a:effectLst>
                <a:innerShdw blurRad="63500" dist="50800" dir="13500000">
                  <a:srgbClr val="000000">
                    <a:alpha val="50000"/>
                  </a:srgbClr>
                </a:innerShdw>
              </a:effectLst>
              <a:latin typeface="Patrick Hand" pitchFamily="2" charset="77"/>
            </a:endParaRPr>
          </a:p>
        </p:txBody>
      </p:sp>
      <p:pic>
        <p:nvPicPr>
          <p:cNvPr id="5" name="Picture 4">
            <a:extLst>
              <a:ext uri="{FF2B5EF4-FFF2-40B4-BE49-F238E27FC236}">
                <a16:creationId xmlns:a16="http://schemas.microsoft.com/office/drawing/2014/main" id="{B5CAB263-ACE3-34CD-7C70-2104F2C312BA}"/>
              </a:ext>
            </a:extLst>
          </p:cNvPr>
          <p:cNvPicPr>
            <a:picLocks noChangeAspect="1"/>
          </p:cNvPicPr>
          <p:nvPr/>
        </p:nvPicPr>
        <p:blipFill>
          <a:blip r:embed="rId4"/>
          <a:stretch>
            <a:fillRect/>
          </a:stretch>
        </p:blipFill>
        <p:spPr>
          <a:xfrm>
            <a:off x="264001" y="3026420"/>
            <a:ext cx="1063167" cy="1063167"/>
          </a:xfrm>
          <a:prstGeom prst="rect">
            <a:avLst/>
          </a:prstGeom>
        </p:spPr>
      </p:pic>
      <p:sp>
        <p:nvSpPr>
          <p:cNvPr id="9" name="TextBox 8">
            <a:extLst>
              <a:ext uri="{FF2B5EF4-FFF2-40B4-BE49-F238E27FC236}">
                <a16:creationId xmlns:a16="http://schemas.microsoft.com/office/drawing/2014/main" id="{0A7AC106-07E4-D068-1578-18FAC0C9E102}"/>
              </a:ext>
            </a:extLst>
          </p:cNvPr>
          <p:cNvSpPr txBox="1"/>
          <p:nvPr/>
        </p:nvSpPr>
        <p:spPr>
          <a:xfrm>
            <a:off x="3238114" y="12005547"/>
            <a:ext cx="3809184" cy="923330"/>
          </a:xfrm>
          <a:prstGeom prst="rect">
            <a:avLst/>
          </a:prstGeom>
          <a:noFill/>
        </p:spPr>
        <p:txBody>
          <a:bodyPr wrap="none" rtlCol="0">
            <a:spAutoFit/>
          </a:bodyPr>
          <a:lstStyle/>
          <a:p>
            <a:r>
              <a:rPr lang="en-GB" sz="5400" b="1" dirty="0"/>
              <a:t>Safe Access: </a:t>
            </a:r>
            <a:endParaRPr lang="en-DE" sz="5400" b="1" dirty="0"/>
          </a:p>
        </p:txBody>
      </p:sp>
      <p:sp>
        <p:nvSpPr>
          <p:cNvPr id="13" name="TextBox 12">
            <a:extLst>
              <a:ext uri="{FF2B5EF4-FFF2-40B4-BE49-F238E27FC236}">
                <a16:creationId xmlns:a16="http://schemas.microsoft.com/office/drawing/2014/main" id="{9FD6638E-EA6F-32B1-4BFA-0CBD50D4D970}"/>
              </a:ext>
            </a:extLst>
          </p:cNvPr>
          <p:cNvSpPr txBox="1"/>
          <p:nvPr/>
        </p:nvSpPr>
        <p:spPr>
          <a:xfrm>
            <a:off x="1371052" y="13146897"/>
            <a:ext cx="7543309" cy="1938992"/>
          </a:xfrm>
          <a:prstGeom prst="rect">
            <a:avLst/>
          </a:prstGeom>
          <a:noFill/>
        </p:spPr>
        <p:txBody>
          <a:bodyPr wrap="square" rtlCol="0">
            <a:spAutoFit/>
          </a:bodyPr>
          <a:lstStyle/>
          <a:p>
            <a:pPr algn="ctr"/>
            <a:r>
              <a:rPr lang="en-GB" sz="6000" dirty="0">
                <a:latin typeface="Patrick Hand" pitchFamily="2" charset="77"/>
              </a:rPr>
              <a:t>Provide a default value if the key doesn’t exist</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51D7181F-DFC0-6417-899B-A5C5B0470C4D}"/>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AD552ED-7D07-BDEF-9B15-300D0F875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8372" y="9576401"/>
            <a:ext cx="914400" cy="914400"/>
          </a:xfrm>
          <a:prstGeom prst="rect">
            <a:avLst/>
          </a:prstGeom>
        </p:spPr>
      </p:pic>
      <p:pic>
        <p:nvPicPr>
          <p:cNvPr id="19" name="Graphic 18" descr="Close with solid fill">
            <a:extLst>
              <a:ext uri="{FF2B5EF4-FFF2-40B4-BE49-F238E27FC236}">
                <a16:creationId xmlns:a16="http://schemas.microsoft.com/office/drawing/2014/main" id="{EB24EDD7-6205-82C4-2AD7-44A069C74F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8372" y="7162202"/>
            <a:ext cx="914400" cy="914400"/>
          </a:xfrm>
          <a:prstGeom prst="rect">
            <a:avLst/>
          </a:prstGeom>
        </p:spPr>
      </p:pic>
      <p:sp>
        <p:nvSpPr>
          <p:cNvPr id="25" name="TextBox 24">
            <a:extLst>
              <a:ext uri="{FF2B5EF4-FFF2-40B4-BE49-F238E27FC236}">
                <a16:creationId xmlns:a16="http://schemas.microsoft.com/office/drawing/2014/main" id="{BD6816A8-8951-E4B8-DD67-E6D1C9D37E78}"/>
              </a:ext>
            </a:extLst>
          </p:cNvPr>
          <p:cNvSpPr txBox="1"/>
          <p:nvPr/>
        </p:nvSpPr>
        <p:spPr>
          <a:xfrm>
            <a:off x="-8470937" y="2490606"/>
            <a:ext cx="8358378"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py_020_avoid_key_error_with_get</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64468411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pattFill prst="dashVert">
          <a:fgClr>
            <a:srgbClr val="FFFF00"/>
          </a:fgClr>
          <a:bgClr>
            <a:schemeClr val="bg1"/>
          </a:bgClr>
        </a:pattFill>
        <a:effectLst/>
      </p:bgPr>
    </p:bg>
    <p:spTree>
      <p:nvGrpSpPr>
        <p:cNvPr id="1" name="">
          <a:extLst>
            <a:ext uri="{FF2B5EF4-FFF2-40B4-BE49-F238E27FC236}">
              <a16:creationId xmlns:a16="http://schemas.microsoft.com/office/drawing/2014/main" id="{F4540D2B-D30E-AF7F-284D-05472F22532A}"/>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7029593C-C36A-53A9-C866-D1F79A1C69C5}"/>
              </a:ext>
            </a:extLst>
          </p:cNvPr>
          <p:cNvPicPr>
            <a:picLocks noChangeAspect="1"/>
          </p:cNvPicPr>
          <p:nvPr/>
        </p:nvPicPr>
        <p:blipFill rotWithShape="1">
          <a:blip r:embed="rId2"/>
          <a:srcRect l="18635" t="14064" r="11103" b="9323"/>
          <a:stretch>
            <a:fillRect/>
          </a:stretch>
        </p:blipFill>
        <p:spPr>
          <a:xfrm>
            <a:off x="223306" y="3630425"/>
            <a:ext cx="9838800" cy="13278026"/>
          </a:xfrm>
          <a:prstGeom prst="rect">
            <a:avLst/>
          </a:prstGeom>
        </p:spPr>
      </p:pic>
      <p:sp>
        <p:nvSpPr>
          <p:cNvPr id="4" name="TextBox 3">
            <a:extLst>
              <a:ext uri="{FF2B5EF4-FFF2-40B4-BE49-F238E27FC236}">
                <a16:creationId xmlns:a16="http://schemas.microsoft.com/office/drawing/2014/main" id="{6D3C74BE-8F9A-C3BA-F073-3F00A5C2D8DD}"/>
              </a:ext>
            </a:extLst>
          </p:cNvPr>
          <p:cNvSpPr txBox="1"/>
          <p:nvPr/>
        </p:nvSpPr>
        <p:spPr>
          <a:xfrm>
            <a:off x="223306" y="2377920"/>
            <a:ext cx="9838800" cy="11897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oAutofit/>
          </a:bodyPr>
          <a:lstStyle/>
          <a:p>
            <a:pPr marL="0" algn="ctr" defTabSz="457200" rtl="0" eaLnBrk="1" latinLnBrk="0" hangingPunct="1"/>
            <a:r>
              <a:rPr lang="en-US" sz="6000" b="1" dirty="0">
                <a:ln w="0"/>
                <a:solidFill>
                  <a:schemeClr val="tx1"/>
                </a:solidFill>
                <a:effectLst>
                  <a:outerShdw blurRad="38100" dist="19050" dir="2700000" algn="tl" rotWithShape="0">
                    <a:schemeClr val="dk1">
                      <a:alpha val="40000"/>
                    </a:schemeClr>
                  </a:outerShdw>
                </a:effectLst>
                <a:latin typeface="+mj-lt"/>
              </a:rPr>
              <a:t>Stop Nested If-Else</a:t>
            </a:r>
            <a:endParaRPr lang="en-GB" sz="1600" b="1" dirty="0">
              <a:ln w="0"/>
              <a:solidFill>
                <a:schemeClr val="tx1"/>
              </a:solidFill>
              <a:effectLst>
                <a:outerShdw blurRad="38100" dist="19050" dir="2700000" algn="tl" rotWithShape="0">
                  <a:schemeClr val="dk1">
                    <a:alpha val="40000"/>
                  </a:schemeClr>
                </a:outerShdw>
              </a:effectLst>
              <a:latin typeface="+mj-lt"/>
            </a:endParaRPr>
          </a:p>
        </p:txBody>
      </p:sp>
      <p:pic>
        <p:nvPicPr>
          <p:cNvPr id="5" name="Picture 4">
            <a:extLst>
              <a:ext uri="{FF2B5EF4-FFF2-40B4-BE49-F238E27FC236}">
                <a16:creationId xmlns:a16="http://schemas.microsoft.com/office/drawing/2014/main" id="{AC23DFB8-9FCE-D144-E6CE-C62D8AA4E0EC}"/>
              </a:ext>
            </a:extLst>
          </p:cNvPr>
          <p:cNvPicPr>
            <a:picLocks noChangeAspect="1"/>
          </p:cNvPicPr>
          <p:nvPr/>
        </p:nvPicPr>
        <p:blipFill>
          <a:blip r:embed="rId3"/>
          <a:stretch>
            <a:fillRect/>
          </a:stretch>
        </p:blipFill>
        <p:spPr>
          <a:xfrm>
            <a:off x="290127" y="2440699"/>
            <a:ext cx="1063167" cy="1063167"/>
          </a:xfrm>
          <a:prstGeom prst="rect">
            <a:avLst/>
          </a:prstGeom>
        </p:spPr>
      </p:pic>
      <p:sp>
        <p:nvSpPr>
          <p:cNvPr id="13" name="TextBox 12">
            <a:extLst>
              <a:ext uri="{FF2B5EF4-FFF2-40B4-BE49-F238E27FC236}">
                <a16:creationId xmlns:a16="http://schemas.microsoft.com/office/drawing/2014/main" id="{B463719C-9432-1807-1F25-556F880A2BD6}"/>
              </a:ext>
            </a:extLst>
          </p:cNvPr>
          <p:cNvSpPr txBox="1"/>
          <p:nvPr/>
        </p:nvSpPr>
        <p:spPr>
          <a:xfrm>
            <a:off x="0" y="16936102"/>
            <a:ext cx="10285412" cy="1015663"/>
          </a:xfrm>
          <a:prstGeom prst="rect">
            <a:avLst/>
          </a:prstGeom>
          <a:noFill/>
        </p:spPr>
        <p:txBody>
          <a:bodyPr wrap="square" rtlCol="0">
            <a:spAutoFit/>
          </a:bodyPr>
          <a:lstStyle/>
          <a:p>
            <a:pPr algn="ctr"/>
            <a:r>
              <a:rPr lang="en-GB" sz="6000" dirty="0">
                <a:ln w="0"/>
                <a:solidFill>
                  <a:srgbClr val="C00000"/>
                </a:solidFill>
                <a:effectLst>
                  <a:outerShdw blurRad="38100" dist="19050" dir="2700000" algn="tl" rotWithShape="0">
                    <a:schemeClr val="dk1">
                      <a:alpha val="40000"/>
                    </a:schemeClr>
                  </a:outerShdw>
                </a:effectLst>
                <a:latin typeface="Patrick Hand" pitchFamily="2" charset="77"/>
              </a:rPr>
              <a:t>Flatten your code by returning early</a:t>
            </a:r>
            <a:endParaRPr lang="en-DE" sz="6000" dirty="0">
              <a:ln w="0"/>
              <a:solidFill>
                <a:srgbClr val="C00000"/>
              </a:solidFill>
              <a:effectLst>
                <a:outerShdw blurRad="38100" dist="19050" dir="2700000" algn="tl" rotWithShape="0">
                  <a:schemeClr val="dk1">
                    <a:alpha val="40000"/>
                  </a:schemeClr>
                </a:outerShdw>
              </a:effectLst>
              <a:latin typeface="Patrick Hand" pitchFamily="2" charset="77"/>
            </a:endParaRPr>
          </a:p>
        </p:txBody>
      </p:sp>
      <p:cxnSp>
        <p:nvCxnSpPr>
          <p:cNvPr id="17" name="Straight Connector 16">
            <a:extLst>
              <a:ext uri="{FF2B5EF4-FFF2-40B4-BE49-F238E27FC236}">
                <a16:creationId xmlns:a16="http://schemas.microsoft.com/office/drawing/2014/main" id="{343E6290-E5C8-7347-D5D0-0714FE10B5DE}"/>
              </a:ext>
            </a:extLst>
          </p:cNvPr>
          <p:cNvCxnSpPr>
            <a:cxnSpLocks/>
          </p:cNvCxnSpPr>
          <p:nvPr/>
        </p:nvCxnSpPr>
        <p:spPr>
          <a:xfrm>
            <a:off x="223579" y="10295203"/>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17958620-BA30-6ED6-B240-90AD09F25B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9278" y="12614445"/>
            <a:ext cx="914400" cy="914400"/>
          </a:xfrm>
          <a:prstGeom prst="rect">
            <a:avLst/>
          </a:prstGeom>
        </p:spPr>
      </p:pic>
      <p:pic>
        <p:nvPicPr>
          <p:cNvPr id="19" name="Graphic 18" descr="Close with solid fill">
            <a:extLst>
              <a:ext uri="{FF2B5EF4-FFF2-40B4-BE49-F238E27FC236}">
                <a16:creationId xmlns:a16="http://schemas.microsoft.com/office/drawing/2014/main" id="{0557DAF4-C734-F793-943C-1105F2238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9278" y="5989315"/>
            <a:ext cx="914400" cy="914400"/>
          </a:xfrm>
          <a:prstGeom prst="rect">
            <a:avLst/>
          </a:prstGeom>
        </p:spPr>
      </p:pic>
      <p:sp>
        <p:nvSpPr>
          <p:cNvPr id="25" name="TextBox 24">
            <a:extLst>
              <a:ext uri="{FF2B5EF4-FFF2-40B4-BE49-F238E27FC236}">
                <a16:creationId xmlns:a16="http://schemas.microsoft.com/office/drawing/2014/main" id="{F969DA98-2305-2E67-F6CA-9828665A0CD6}"/>
              </a:ext>
            </a:extLst>
          </p:cNvPr>
          <p:cNvSpPr txBox="1"/>
          <p:nvPr/>
        </p:nvSpPr>
        <p:spPr>
          <a:xfrm>
            <a:off x="-8470937" y="2490606"/>
            <a:ext cx="539923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py_021_guard_clauses</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3592637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656F2E0E-FFBE-6249-EF00-B6BD987261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3411C09-F441-2209-3B70-426112066B8E}"/>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Simplify Nested Access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16" name="Picture 15">
            <a:extLst>
              <a:ext uri="{FF2B5EF4-FFF2-40B4-BE49-F238E27FC236}">
                <a16:creationId xmlns:a16="http://schemas.microsoft.com/office/drawing/2014/main" id="{C0ED9D3F-4183-5128-2961-A8CDB335B64D}"/>
              </a:ext>
            </a:extLst>
          </p:cNvPr>
          <p:cNvPicPr>
            <a:picLocks noChangeAspect="1"/>
          </p:cNvPicPr>
          <p:nvPr/>
        </p:nvPicPr>
        <p:blipFill rotWithShape="1">
          <a:blip r:embed="rId3"/>
          <a:srcRect l="16277" t="17900" r="9050" b="11866"/>
          <a:stretch>
            <a:fillRect/>
          </a:stretch>
        </p:blipFill>
        <p:spPr>
          <a:xfrm>
            <a:off x="223306" y="4035924"/>
            <a:ext cx="9838800" cy="8441904"/>
          </a:xfrm>
          <a:prstGeom prst="rect">
            <a:avLst/>
          </a:prstGeom>
        </p:spPr>
      </p:pic>
      <p:sp>
        <p:nvSpPr>
          <p:cNvPr id="8" name="TextBox 7">
            <a:extLst>
              <a:ext uri="{FF2B5EF4-FFF2-40B4-BE49-F238E27FC236}">
                <a16:creationId xmlns:a16="http://schemas.microsoft.com/office/drawing/2014/main" id="{02929DF9-28B4-596B-3779-93529974DF88}"/>
              </a:ext>
            </a:extLst>
          </p:cNvPr>
          <p:cNvSpPr txBox="1"/>
          <p:nvPr/>
        </p:nvSpPr>
        <p:spPr>
          <a:xfrm>
            <a:off x="2372910" y="12566809"/>
            <a:ext cx="5539593" cy="1015663"/>
          </a:xfrm>
          <a:prstGeom prst="rect">
            <a:avLst/>
          </a:prstGeom>
          <a:noFill/>
        </p:spPr>
        <p:txBody>
          <a:bodyPr wrap="none" rtlCol="0">
            <a:spAutoFit/>
          </a:bodyPr>
          <a:lstStyle/>
          <a:p>
            <a:r>
              <a:rPr lang="en-GB" sz="6000" b="1" dirty="0"/>
              <a:t>Safe Navigation: </a:t>
            </a:r>
            <a:endParaRPr lang="en-DE" sz="6000" b="1" dirty="0"/>
          </a:p>
        </p:txBody>
      </p:sp>
      <p:sp>
        <p:nvSpPr>
          <p:cNvPr id="13" name="TextBox 12">
            <a:extLst>
              <a:ext uri="{FF2B5EF4-FFF2-40B4-BE49-F238E27FC236}">
                <a16:creationId xmlns:a16="http://schemas.microsoft.com/office/drawing/2014/main" id="{2FE2217F-C2F1-2F4F-83A7-73EBD6CE883E}"/>
              </a:ext>
            </a:extLst>
          </p:cNvPr>
          <p:cNvSpPr txBox="1"/>
          <p:nvPr/>
        </p:nvSpPr>
        <p:spPr>
          <a:xfrm>
            <a:off x="324721" y="13571712"/>
            <a:ext cx="9635971" cy="1015663"/>
          </a:xfrm>
          <a:prstGeom prst="rect">
            <a:avLst/>
          </a:prstGeom>
          <a:noFill/>
        </p:spPr>
        <p:txBody>
          <a:bodyPr wrap="none" rtlCol="0">
            <a:spAutoFit/>
          </a:bodyPr>
          <a:lstStyle/>
          <a:p>
            <a:r>
              <a:rPr lang="en-GB" sz="6000" dirty="0">
                <a:latin typeface="Patrick Hand" pitchFamily="2" charset="77"/>
              </a:rPr>
              <a:t>Access nested values line-by-line </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9AB62778-ADFC-8F9C-FB2F-C6552796C562}"/>
              </a:ext>
            </a:extLst>
          </p:cNvPr>
          <p:cNvCxnSpPr>
            <a:cxnSpLocks/>
          </p:cNvCxnSpPr>
          <p:nvPr/>
        </p:nvCxnSpPr>
        <p:spPr>
          <a:xfrm>
            <a:off x="223579" y="1018457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D45EB65-7112-0EB0-9B6E-C9CD15F47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0859" y="11350215"/>
            <a:ext cx="914400" cy="914400"/>
          </a:xfrm>
          <a:prstGeom prst="rect">
            <a:avLst/>
          </a:prstGeom>
        </p:spPr>
      </p:pic>
      <p:pic>
        <p:nvPicPr>
          <p:cNvPr id="19" name="Graphic 18" descr="Close with solid fill">
            <a:extLst>
              <a:ext uri="{FF2B5EF4-FFF2-40B4-BE49-F238E27FC236}">
                <a16:creationId xmlns:a16="http://schemas.microsoft.com/office/drawing/2014/main" id="{E309D260-B766-F1FF-6112-14AF040E3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859" y="8176287"/>
            <a:ext cx="914400" cy="914400"/>
          </a:xfrm>
          <a:prstGeom prst="rect">
            <a:avLst/>
          </a:prstGeom>
        </p:spPr>
      </p:pic>
      <p:sp>
        <p:nvSpPr>
          <p:cNvPr id="25" name="TextBox 24">
            <a:extLst>
              <a:ext uri="{FF2B5EF4-FFF2-40B4-BE49-F238E27FC236}">
                <a16:creationId xmlns:a16="http://schemas.microsoft.com/office/drawing/2014/main" id="{51D39732-5649-870D-B280-D7B7125EB72F}"/>
              </a:ext>
            </a:extLst>
          </p:cNvPr>
          <p:cNvSpPr txBox="1"/>
          <p:nvPr/>
        </p:nvSpPr>
        <p:spPr>
          <a:xfrm>
            <a:off x="-7857400" y="2527667"/>
            <a:ext cx="6101350"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ts_001_optional_chaining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632B8096-E902-961A-15A8-93FEB8CB072D}"/>
              </a:ext>
            </a:extLst>
          </p:cNvPr>
          <p:cNvPicPr>
            <a:picLocks noChangeAspect="1"/>
          </p:cNvPicPr>
          <p:nvPr/>
        </p:nvPicPr>
        <p:blipFill>
          <a:blip r:embed="rId8"/>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9C2BEBA6-3540-099F-950A-DFE7B0760A09}"/>
              </a:ext>
            </a:extLst>
          </p:cNvPr>
          <p:cNvCxnSpPr>
            <a:cxnSpLocks/>
          </p:cNvCxnSpPr>
          <p:nvPr/>
        </p:nvCxnSpPr>
        <p:spPr>
          <a:xfrm>
            <a:off x="216954" y="705705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4803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7DFCB3F-DBDA-5E9F-CEE7-A29D2E947F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3FC508-8AA7-71FB-7B39-EF0B2F395D7C}"/>
              </a:ext>
            </a:extLst>
          </p:cNvPr>
          <p:cNvPicPr>
            <a:picLocks noChangeAspect="1"/>
          </p:cNvPicPr>
          <p:nvPr/>
        </p:nvPicPr>
        <p:blipFill rotWithShape="1">
          <a:blip r:embed="rId4"/>
          <a:srcRect l="19447" t="20088" r="11373" b="13667"/>
          <a:stretch>
            <a:fillRect/>
          </a:stretch>
        </p:blipFill>
        <p:spPr>
          <a:xfrm>
            <a:off x="223306" y="4032667"/>
            <a:ext cx="9838800" cy="8753303"/>
          </a:xfrm>
          <a:prstGeom prst="rect">
            <a:avLst/>
          </a:prstGeom>
        </p:spPr>
      </p:pic>
      <p:sp>
        <p:nvSpPr>
          <p:cNvPr id="4" name="TextBox 3">
            <a:extLst>
              <a:ext uri="{FF2B5EF4-FFF2-40B4-BE49-F238E27FC236}">
                <a16:creationId xmlns:a16="http://schemas.microsoft.com/office/drawing/2014/main" id="{8E69985D-32A1-133A-560E-545071650182}"/>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Proper Default Values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
        <p:nvSpPr>
          <p:cNvPr id="8" name="TextBox 7">
            <a:extLst>
              <a:ext uri="{FF2B5EF4-FFF2-40B4-BE49-F238E27FC236}">
                <a16:creationId xmlns:a16="http://schemas.microsoft.com/office/drawing/2014/main" id="{0FB6466C-E2D3-5BB5-C081-E0B032E8D95E}"/>
              </a:ext>
            </a:extLst>
          </p:cNvPr>
          <p:cNvSpPr txBox="1"/>
          <p:nvPr/>
        </p:nvSpPr>
        <p:spPr>
          <a:xfrm>
            <a:off x="1994761" y="13342061"/>
            <a:ext cx="6295891" cy="1015663"/>
          </a:xfrm>
          <a:prstGeom prst="rect">
            <a:avLst/>
          </a:prstGeom>
          <a:noFill/>
        </p:spPr>
        <p:txBody>
          <a:bodyPr wrap="none" rtlCol="0">
            <a:spAutoFit/>
          </a:bodyPr>
          <a:lstStyle/>
          <a:p>
            <a:r>
              <a:rPr lang="en-GB" sz="6000" b="1" dirty="0"/>
              <a:t>Precision Defaults: </a:t>
            </a:r>
            <a:endParaRPr lang="en-DE" sz="6000" b="1" dirty="0"/>
          </a:p>
        </p:txBody>
      </p:sp>
      <p:sp>
        <p:nvSpPr>
          <p:cNvPr id="13" name="TextBox 12">
            <a:extLst>
              <a:ext uri="{FF2B5EF4-FFF2-40B4-BE49-F238E27FC236}">
                <a16:creationId xmlns:a16="http://schemas.microsoft.com/office/drawing/2014/main" id="{F3BD1735-8985-8256-67B3-05BD77A49ADA}"/>
              </a:ext>
            </a:extLst>
          </p:cNvPr>
          <p:cNvSpPr txBox="1"/>
          <p:nvPr/>
        </p:nvSpPr>
        <p:spPr>
          <a:xfrm>
            <a:off x="158008" y="14346964"/>
            <a:ext cx="9969396" cy="1015663"/>
          </a:xfrm>
          <a:prstGeom prst="rect">
            <a:avLst/>
          </a:prstGeom>
          <a:noFill/>
        </p:spPr>
        <p:txBody>
          <a:bodyPr wrap="none" rtlCol="0">
            <a:spAutoFit/>
          </a:bodyPr>
          <a:lstStyle/>
          <a:p>
            <a:r>
              <a:rPr lang="en-GB" sz="6000" dirty="0">
                <a:latin typeface="Patrick Hand" pitchFamily="2" charset="77"/>
              </a:rPr>
              <a:t>Use ?? To handle null and undefined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4FAB7A07-A5D2-5B75-E1E6-213DC4AC8F9C}"/>
              </a:ext>
            </a:extLst>
          </p:cNvPr>
          <p:cNvCxnSpPr>
            <a:cxnSpLocks/>
          </p:cNvCxnSpPr>
          <p:nvPr/>
        </p:nvCxnSpPr>
        <p:spPr>
          <a:xfrm>
            <a:off x="223579" y="982676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8CA46C9F-5635-B18F-C0D5-486A750B4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6965" y="11668268"/>
            <a:ext cx="914400" cy="914400"/>
          </a:xfrm>
          <a:prstGeom prst="rect">
            <a:avLst/>
          </a:prstGeom>
        </p:spPr>
      </p:pic>
      <p:pic>
        <p:nvPicPr>
          <p:cNvPr id="19" name="Graphic 18" descr="Close with solid fill">
            <a:extLst>
              <a:ext uri="{FF2B5EF4-FFF2-40B4-BE49-F238E27FC236}">
                <a16:creationId xmlns:a16="http://schemas.microsoft.com/office/drawing/2014/main" id="{E78D45BA-2387-8D65-95CD-92DA3F514E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965" y="8720011"/>
            <a:ext cx="914400" cy="914400"/>
          </a:xfrm>
          <a:prstGeom prst="rect">
            <a:avLst/>
          </a:prstGeom>
        </p:spPr>
      </p:pic>
      <p:sp>
        <p:nvSpPr>
          <p:cNvPr id="25" name="TextBox 24">
            <a:extLst>
              <a:ext uri="{FF2B5EF4-FFF2-40B4-BE49-F238E27FC236}">
                <a16:creationId xmlns:a16="http://schemas.microsoft.com/office/drawing/2014/main" id="{E90C4F95-4805-3356-C552-C0F711B83DAA}"/>
              </a:ext>
            </a:extLst>
          </p:cNvPr>
          <p:cNvSpPr txBox="1"/>
          <p:nvPr/>
        </p:nvSpPr>
        <p:spPr>
          <a:xfrm>
            <a:off x="-7857400" y="2527667"/>
            <a:ext cx="6317755"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ts_002_nullish_coalescing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265DA11A-38F0-02D1-8A40-0EC8D8F1B8C0}"/>
              </a:ext>
            </a:extLst>
          </p:cNvPr>
          <p:cNvPicPr>
            <a:picLocks noChangeAspect="1"/>
          </p:cNvPicPr>
          <p:nvPr/>
        </p:nvPicPr>
        <p:blipFill>
          <a:blip r:embed="rId9"/>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4098081C-27D8-0BFB-DDFB-CCA6621438D0}"/>
              </a:ext>
            </a:extLst>
          </p:cNvPr>
          <p:cNvCxnSpPr>
            <a:cxnSpLocks/>
          </p:cNvCxnSpPr>
          <p:nvPr/>
        </p:nvCxnSpPr>
        <p:spPr>
          <a:xfrm>
            <a:off x="216954" y="7255838"/>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649369"/>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a:extLst>
            <a:ext uri="{FF2B5EF4-FFF2-40B4-BE49-F238E27FC236}">
              <a16:creationId xmlns:a16="http://schemas.microsoft.com/office/drawing/2014/main" id="{A218F880-590C-26F1-99BB-2A48DF80D1F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BEBF28A-B1DD-3570-6C10-BA1F09F0967B}"/>
              </a:ext>
            </a:extLst>
          </p:cNvPr>
          <p:cNvPicPr>
            <a:picLocks noChangeAspect="1"/>
          </p:cNvPicPr>
          <p:nvPr/>
        </p:nvPicPr>
        <p:blipFill rotWithShape="1">
          <a:blip r:embed="rId4"/>
          <a:srcRect l="19964" t="18385" r="11101" b="11305"/>
          <a:stretch>
            <a:fillRect/>
          </a:stretch>
        </p:blipFill>
        <p:spPr>
          <a:xfrm>
            <a:off x="223306" y="4075680"/>
            <a:ext cx="9838800" cy="10649470"/>
          </a:xfrm>
          <a:prstGeom prst="rect">
            <a:avLst/>
          </a:prstGeom>
        </p:spPr>
      </p:pic>
      <p:sp>
        <p:nvSpPr>
          <p:cNvPr id="4" name="TextBox 3">
            <a:extLst>
              <a:ext uri="{FF2B5EF4-FFF2-40B4-BE49-F238E27FC236}">
                <a16:creationId xmlns:a16="http://schemas.microsoft.com/office/drawing/2014/main" id="{C37098FD-4147-4F55-8BEF-B0FCC793F657}"/>
              </a:ext>
            </a:extLst>
          </p:cNvPr>
          <p:cNvSpPr txBox="1"/>
          <p:nvPr/>
        </p:nvSpPr>
        <p:spPr>
          <a:xfrm>
            <a:off x="223306" y="2743200"/>
            <a:ext cx="9838800" cy="12369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Interface: Open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vs</a:t>
            </a:r>
            <a:r>
              <a:rPr lang="en-US" sz="5400" dirty="0">
                <a:ln w="0"/>
                <a:solidFill>
                  <a:schemeClr val="tx1"/>
                </a:solidFill>
                <a:effectLst>
                  <a:outerShdw blurRad="38100" dist="19050" dir="2700000" algn="tl" rotWithShape="0">
                    <a:schemeClr val="dk1">
                      <a:alpha val="40000"/>
                    </a:schemeClr>
                  </a:outerShdw>
                </a:effectLst>
                <a:latin typeface="+mj-lt"/>
              </a:rPr>
              <a:t> </a:t>
            </a:r>
            <a:r>
              <a:rPr lang="en-US" sz="5400" b="1" dirty="0">
                <a:ln w="0"/>
                <a:solidFill>
                  <a:schemeClr val="tx1"/>
                </a:solidFill>
                <a:effectLst>
                  <a:outerShdw blurRad="38100" dist="19050" dir="2700000" algn="tl" rotWithShape="0">
                    <a:schemeClr val="dk1">
                      <a:alpha val="40000"/>
                    </a:schemeClr>
                  </a:outerShdw>
                </a:effectLst>
                <a:latin typeface="+mj-lt"/>
              </a:rPr>
              <a:t>Type: Closed</a:t>
            </a:r>
            <a:endParaRPr lang="en-GB" sz="48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61CBFAA9-4023-9E23-F9CF-34BA937F076A}"/>
              </a:ext>
            </a:extLst>
          </p:cNvPr>
          <p:cNvSpPr txBox="1"/>
          <p:nvPr/>
        </p:nvSpPr>
        <p:spPr>
          <a:xfrm>
            <a:off x="223578" y="15078822"/>
            <a:ext cx="9838256" cy="1966526"/>
          </a:xfrm>
          <a:prstGeom prst="rect">
            <a:avLst/>
          </a:prstGeom>
          <a:noFill/>
        </p:spPr>
        <p:txBody>
          <a:bodyPr wrap="square" rtlCol="0">
            <a:noAutofit/>
          </a:bodyPr>
          <a:lstStyle/>
          <a:p>
            <a:pPr algn="ctr"/>
            <a:r>
              <a:rPr lang="en-GB" sz="6000" u="sng" dirty="0">
                <a:latin typeface="Patrick Hand" pitchFamily="2" charset="77"/>
              </a:rPr>
              <a:t>Interfaces</a:t>
            </a:r>
            <a:r>
              <a:rPr lang="en-GB" sz="6000" dirty="0">
                <a:latin typeface="Patrick Hand" pitchFamily="2" charset="77"/>
              </a:rPr>
              <a:t> are open to expansion, </a:t>
            </a:r>
            <a:r>
              <a:rPr lang="en-GB" sz="6000" u="sng" dirty="0">
                <a:latin typeface="Patrick Hand" pitchFamily="2" charset="77"/>
              </a:rPr>
              <a:t>Types</a:t>
            </a:r>
            <a:r>
              <a:rPr lang="en-GB" sz="6000" dirty="0">
                <a:latin typeface="Patrick Hand" pitchFamily="2" charset="77"/>
              </a:rPr>
              <a:t> are closed.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E9368333-45B9-51BC-1E83-3F4D7D4C3812}"/>
              </a:ext>
            </a:extLst>
          </p:cNvPr>
          <p:cNvCxnSpPr>
            <a:cxnSpLocks/>
          </p:cNvCxnSpPr>
          <p:nvPr/>
        </p:nvCxnSpPr>
        <p:spPr>
          <a:xfrm>
            <a:off x="223579" y="1215431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A15AA0E-167E-2884-E0A9-497ADE2BE311}"/>
              </a:ext>
            </a:extLst>
          </p:cNvPr>
          <p:cNvSpPr txBox="1"/>
          <p:nvPr/>
        </p:nvSpPr>
        <p:spPr>
          <a:xfrm>
            <a:off x="-7857400" y="2527667"/>
            <a:ext cx="6437981"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ts_003_interface_merging</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80689270-E209-C450-2549-F140E393E679}"/>
              </a:ext>
            </a:extLst>
          </p:cNvPr>
          <p:cNvPicPr>
            <a:picLocks noChangeAspect="1"/>
          </p:cNvPicPr>
          <p:nvPr/>
        </p:nvPicPr>
        <p:blipFill>
          <a:blip r:embed="rId5"/>
          <a:stretch>
            <a:fillRect/>
          </a:stretch>
        </p:blipFill>
        <p:spPr>
          <a:xfrm>
            <a:off x="232778" y="2838684"/>
            <a:ext cx="1062000" cy="1062000"/>
          </a:xfrm>
          <a:prstGeom prst="rect">
            <a:avLst/>
          </a:prstGeom>
        </p:spPr>
      </p:pic>
    </p:spTree>
    <p:extLst>
      <p:ext uri="{BB962C8B-B14F-4D97-AF65-F5344CB8AC3E}">
        <p14:creationId xmlns:p14="http://schemas.microsoft.com/office/powerpoint/2010/main" val="75506286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pattFill prst="diagBrick">
          <a:fgClr>
            <a:schemeClr val="accent3"/>
          </a:fgClr>
          <a:bgClr>
            <a:schemeClr val="bg1"/>
          </a:bgClr>
        </a:pattFill>
        <a:effectLst/>
      </p:bgPr>
    </p:bg>
    <p:spTree>
      <p:nvGrpSpPr>
        <p:cNvPr id="1" name="">
          <a:extLst>
            <a:ext uri="{FF2B5EF4-FFF2-40B4-BE49-F238E27FC236}">
              <a16:creationId xmlns:a16="http://schemas.microsoft.com/office/drawing/2014/main" id="{C6F5C373-0FDD-19EF-6BF8-FCCB7265811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CE599E1-1617-8360-BFA0-78A46D947F30}"/>
              </a:ext>
            </a:extLst>
          </p:cNvPr>
          <p:cNvPicPr>
            <a:picLocks noChangeAspect="1"/>
          </p:cNvPicPr>
          <p:nvPr/>
        </p:nvPicPr>
        <p:blipFill rotWithShape="1">
          <a:blip r:embed="rId3"/>
          <a:srcRect l="19773" t="18113" r="11084" b="10431"/>
          <a:stretch>
            <a:fillRect/>
          </a:stretch>
        </p:blipFill>
        <p:spPr>
          <a:xfrm>
            <a:off x="223306" y="3739782"/>
            <a:ext cx="9838800" cy="11279625"/>
          </a:xfrm>
          <a:prstGeom prst="rect">
            <a:avLst/>
          </a:prstGeom>
        </p:spPr>
      </p:pic>
      <p:sp>
        <p:nvSpPr>
          <p:cNvPr id="4" name="TextBox 3">
            <a:extLst>
              <a:ext uri="{FF2B5EF4-FFF2-40B4-BE49-F238E27FC236}">
                <a16:creationId xmlns:a16="http://schemas.microsoft.com/office/drawing/2014/main" id="{7C70B594-D22D-ACB6-998B-6388692A6559}"/>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7200" b="1" dirty="0">
                <a:ln w="0"/>
                <a:solidFill>
                  <a:schemeClr val="tx1"/>
                </a:solidFill>
                <a:effectLst>
                  <a:outerShdw blurRad="38100" dist="19050" dir="2700000" algn="tl" rotWithShape="0">
                    <a:schemeClr val="dk1">
                      <a:alpha val="40000"/>
                    </a:schemeClr>
                  </a:outerShdw>
                </a:effectLst>
                <a:latin typeface="+mj-lt"/>
              </a:rPr>
              <a:t>Union Types</a:t>
            </a:r>
            <a:endParaRPr lang="en-GB" sz="66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5DB19DD8-CAE1-EED2-641D-73C2315F0895}"/>
              </a:ext>
            </a:extLst>
          </p:cNvPr>
          <p:cNvSpPr txBox="1"/>
          <p:nvPr/>
        </p:nvSpPr>
        <p:spPr>
          <a:xfrm>
            <a:off x="337263" y="15076080"/>
            <a:ext cx="9610887" cy="1966526"/>
          </a:xfrm>
          <a:prstGeom prst="rect">
            <a:avLst/>
          </a:prstGeom>
          <a:noFill/>
        </p:spPr>
        <p:txBody>
          <a:bodyPr wrap="square" rtlCol="0">
            <a:noAutofit/>
          </a:bodyPr>
          <a:lstStyle/>
          <a:p>
            <a:pPr algn="ctr"/>
            <a:r>
              <a:rPr lang="en-GB"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Restrict a variable to only specific allowed values</a:t>
            </a:r>
            <a:endParaRPr lang="en-DE"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5F6758BB-DAF7-8735-25EE-D8015845545A}"/>
              </a:ext>
            </a:extLst>
          </p:cNvPr>
          <p:cNvSpPr txBox="1"/>
          <p:nvPr/>
        </p:nvSpPr>
        <p:spPr>
          <a:xfrm>
            <a:off x="-7857400" y="2527667"/>
            <a:ext cx="4876656"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ts_004_union_types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14DD1110-638E-980C-71C6-C00001B8E77E}"/>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89069873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a:extLst>
            <a:ext uri="{FF2B5EF4-FFF2-40B4-BE49-F238E27FC236}">
              <a16:creationId xmlns:a16="http://schemas.microsoft.com/office/drawing/2014/main" id="{E4B702BD-0757-966A-536F-76E7476D42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20FBFD-F3C6-1494-EA76-D086BCED2656}"/>
              </a:ext>
            </a:extLst>
          </p:cNvPr>
          <p:cNvSpPr txBox="1"/>
          <p:nvPr/>
        </p:nvSpPr>
        <p:spPr>
          <a:xfrm>
            <a:off x="223306" y="2407302"/>
            <a:ext cx="9838800" cy="1236996"/>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Lock your Data With </a:t>
            </a:r>
            <a:r>
              <a:rPr lang="en-US" sz="5400" b="1" u="sng" dirty="0" err="1">
                <a:ln w="0"/>
                <a:solidFill>
                  <a:schemeClr val="tx1"/>
                </a:solidFill>
                <a:effectLst>
                  <a:outerShdw blurRad="38100" dist="19050" dir="2700000" algn="tl" rotWithShape="0">
                    <a:schemeClr val="dk1">
                      <a:alpha val="40000"/>
                    </a:schemeClr>
                  </a:outerShdw>
                </a:effectLst>
                <a:latin typeface="+mj-lt"/>
              </a:rPr>
              <a:t>readonly</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DA2E68E7-2083-C2A6-F130-5A7706C87C7B}"/>
              </a:ext>
            </a:extLst>
          </p:cNvPr>
          <p:cNvSpPr txBox="1"/>
          <p:nvPr/>
        </p:nvSpPr>
        <p:spPr>
          <a:xfrm>
            <a:off x="337263" y="14143019"/>
            <a:ext cx="9610887" cy="1966526"/>
          </a:xfrm>
          <a:prstGeom prst="rect">
            <a:avLst/>
          </a:prstGeom>
          <a:noFill/>
        </p:spPr>
        <p:txBody>
          <a:bodyPr wrap="square" rtlCol="0">
            <a:noAutofit/>
          </a:bodyPr>
          <a:lstStyle/>
          <a:p>
            <a:pPr algn="ctr"/>
            <a:r>
              <a:rPr lang="en-GB"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Prevent accidental changes to critical object properties</a:t>
            </a:r>
            <a:endParaRPr lang="en-DE"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25" name="TextBox 24">
            <a:extLst>
              <a:ext uri="{FF2B5EF4-FFF2-40B4-BE49-F238E27FC236}">
                <a16:creationId xmlns:a16="http://schemas.microsoft.com/office/drawing/2014/main" id="{B17CFF70-2477-94C2-EDA5-BC0FAAC4AB6D}"/>
              </a:ext>
            </a:extLst>
          </p:cNvPr>
          <p:cNvSpPr txBox="1"/>
          <p:nvPr/>
        </p:nvSpPr>
        <p:spPr>
          <a:xfrm>
            <a:off x="-7857400" y="2527667"/>
            <a:ext cx="6739345"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ts_005_readonly_properties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AF82BE81-68F0-9AE3-2EF2-8F7ACAFEA132}"/>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11" name="Picture 10">
            <a:extLst>
              <a:ext uri="{FF2B5EF4-FFF2-40B4-BE49-F238E27FC236}">
                <a16:creationId xmlns:a16="http://schemas.microsoft.com/office/drawing/2014/main" id="{AFD4C0BD-FEF6-1B68-95B4-8C25C6C5582E}"/>
              </a:ext>
            </a:extLst>
          </p:cNvPr>
          <p:cNvPicPr>
            <a:picLocks noChangeAspect="1"/>
          </p:cNvPicPr>
          <p:nvPr/>
        </p:nvPicPr>
        <p:blipFill rotWithShape="1">
          <a:blip r:embed="rId3"/>
          <a:srcRect l="18025" t="17562" r="10090" b="9986"/>
          <a:stretch>
            <a:fillRect/>
          </a:stretch>
        </p:blipFill>
        <p:spPr>
          <a:xfrm>
            <a:off x="223306" y="3739782"/>
            <a:ext cx="9838800" cy="10150318"/>
          </a:xfrm>
          <a:prstGeom prst="rect">
            <a:avLst/>
          </a:prstGeom>
        </p:spPr>
      </p:pic>
    </p:spTree>
    <p:extLst>
      <p:ext uri="{BB962C8B-B14F-4D97-AF65-F5344CB8AC3E}">
        <p14:creationId xmlns:p14="http://schemas.microsoft.com/office/powerpoint/2010/main" val="1081559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a:extLst>
            <a:ext uri="{FF2B5EF4-FFF2-40B4-BE49-F238E27FC236}">
              <a16:creationId xmlns:a16="http://schemas.microsoft.com/office/drawing/2014/main" id="{ACCAD94B-817E-A155-61D3-6891D2303A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33A1C1-5BD8-6EA4-2916-2C36567F4C7A}"/>
              </a:ext>
            </a:extLst>
          </p:cNvPr>
          <p:cNvSpPr txBox="1"/>
          <p:nvPr/>
        </p:nvSpPr>
        <p:spPr>
          <a:xfrm>
            <a:off x="223306" y="2407302"/>
            <a:ext cx="9838800" cy="1236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nchor="ctr" anchorCtr="0">
            <a:noAutofit/>
          </a:bodyPr>
          <a:lstStyle/>
          <a:p>
            <a:pPr marL="0" algn="ct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The Power of Partial&lt;T&gt;</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CD9B6027-BD01-9C18-5050-9867721F947E}"/>
              </a:ext>
            </a:extLst>
          </p:cNvPr>
          <p:cNvSpPr txBox="1"/>
          <p:nvPr/>
        </p:nvSpPr>
        <p:spPr>
          <a:xfrm>
            <a:off x="337263" y="12637013"/>
            <a:ext cx="9610887" cy="1966526"/>
          </a:xfrm>
          <a:prstGeom prst="rect">
            <a:avLst/>
          </a:prstGeom>
          <a:noFill/>
        </p:spPr>
        <p:txBody>
          <a:bodyPr wrap="square" rtlCol="0">
            <a:noAutofit/>
          </a:bodyPr>
          <a:lstStyle/>
          <a:p>
            <a:pPr algn="ctr"/>
            <a:r>
              <a:rPr lang="en-GB" sz="7200" b="1" dirty="0">
                <a:ln w="22225">
                  <a:solidFill>
                    <a:schemeClr val="accent2"/>
                  </a:solidFill>
                  <a:prstDash val="solid"/>
                </a:ln>
                <a:solidFill>
                  <a:schemeClr val="accent2">
                    <a:lumMod val="40000"/>
                    <a:lumOff val="60000"/>
                  </a:schemeClr>
                </a:solidFill>
                <a:latin typeface="Patrick Hand" pitchFamily="2" charset="77"/>
              </a:rPr>
              <a:t>Make all properties in an interface optional</a:t>
            </a:r>
            <a:endParaRPr lang="en-DE" sz="7200" b="1" dirty="0">
              <a:ln w="22225">
                <a:solidFill>
                  <a:schemeClr val="accent2"/>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BAC82234-693A-1D8A-9862-C1DD8CB0C7BA}"/>
              </a:ext>
            </a:extLst>
          </p:cNvPr>
          <p:cNvSpPr txBox="1"/>
          <p:nvPr/>
        </p:nvSpPr>
        <p:spPr>
          <a:xfrm>
            <a:off x="-7857400" y="2527667"/>
            <a:ext cx="496001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ts_006_partial_type</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326B7D05-2BFC-7B0D-D597-F7A7B03126CF}"/>
              </a:ext>
            </a:extLst>
          </p:cNvPr>
          <p:cNvPicPr>
            <a:picLocks noChangeAspect="1"/>
          </p:cNvPicPr>
          <p:nvPr/>
        </p:nvPicPr>
        <p:blipFill>
          <a:blip r:embed="rId4"/>
          <a:stretch>
            <a:fillRect/>
          </a:stretch>
        </p:blipFill>
        <p:spPr>
          <a:xfrm>
            <a:off x="321693" y="2502786"/>
            <a:ext cx="1062000" cy="1062000"/>
          </a:xfrm>
          <a:prstGeom prst="rect">
            <a:avLst/>
          </a:prstGeom>
        </p:spPr>
      </p:pic>
      <p:pic>
        <p:nvPicPr>
          <p:cNvPr id="2" name="Picture 1">
            <a:extLst>
              <a:ext uri="{FF2B5EF4-FFF2-40B4-BE49-F238E27FC236}">
                <a16:creationId xmlns:a16="http://schemas.microsoft.com/office/drawing/2014/main" id="{914494C8-D3CA-D30D-C3EF-2C59A1E0B0D3}"/>
              </a:ext>
            </a:extLst>
          </p:cNvPr>
          <p:cNvPicPr>
            <a:picLocks noChangeAspect="1"/>
          </p:cNvPicPr>
          <p:nvPr/>
        </p:nvPicPr>
        <p:blipFill rotWithShape="1">
          <a:blip r:embed="rId5"/>
          <a:srcRect l="19922" t="21072" r="10658" b="11971"/>
          <a:stretch>
            <a:fillRect/>
          </a:stretch>
        </p:blipFill>
        <p:spPr>
          <a:xfrm>
            <a:off x="223306" y="3739783"/>
            <a:ext cx="9838800" cy="8763521"/>
          </a:xfrm>
          <a:prstGeom prst="rect">
            <a:avLst/>
          </a:prstGeom>
        </p:spPr>
      </p:pic>
    </p:spTree>
    <p:extLst>
      <p:ext uri="{BB962C8B-B14F-4D97-AF65-F5344CB8AC3E}">
        <p14:creationId xmlns:p14="http://schemas.microsoft.com/office/powerpoint/2010/main" val="3202284055"/>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tile tx="0" ty="0" sx="100000" sy="100000" flip="none" algn="tl"/>
        </a:blipFill>
        <a:effectLst/>
      </p:bgPr>
    </p:bg>
    <p:spTree>
      <p:nvGrpSpPr>
        <p:cNvPr id="1" name="">
          <a:extLst>
            <a:ext uri="{FF2B5EF4-FFF2-40B4-BE49-F238E27FC236}">
              <a16:creationId xmlns:a16="http://schemas.microsoft.com/office/drawing/2014/main" id="{862DF4B5-F7DB-6126-41BF-D2BB747293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28C539-AD26-6326-DE64-8B3F986BF37E}"/>
              </a:ext>
            </a:extLst>
          </p:cNvPr>
          <p:cNvSpPr txBox="1"/>
          <p:nvPr/>
        </p:nvSpPr>
        <p:spPr>
          <a:xfrm>
            <a:off x="223306" y="2407302"/>
            <a:ext cx="9838800" cy="1236996"/>
          </a:xfrm>
          <a:prstGeom prst="rect">
            <a:avLst/>
          </a:prstGeom>
          <a:gradFill>
            <a:gsLst>
              <a:gs pos="100000">
                <a:srgbClr val="7030A0"/>
              </a:gs>
              <a:gs pos="0">
                <a:schemeClr val="accent2">
                  <a:satMod val="103000"/>
                  <a:lumMod val="102000"/>
                  <a:tint val="94000"/>
                </a:schemeClr>
              </a:gs>
              <a:gs pos="21000">
                <a:schemeClr val="accent2">
                  <a:satMod val="110000"/>
                  <a:lumMod val="100000"/>
                  <a:shade val="100000"/>
                </a:schemeClr>
              </a:gs>
              <a:gs pos="100000">
                <a:schemeClr val="accent2">
                  <a:lumMod val="99000"/>
                  <a:satMod val="120000"/>
                  <a:shade val="78000"/>
                </a:schemeClr>
              </a:gs>
            </a:gsLs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rPr>
              <a:t>Remove Fields with Omit</a:t>
            </a:r>
            <a:endParaRPr lang="en-GB" sz="48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endParaRPr>
          </a:p>
        </p:txBody>
      </p:sp>
      <p:sp>
        <p:nvSpPr>
          <p:cNvPr id="13" name="TextBox 12">
            <a:extLst>
              <a:ext uri="{FF2B5EF4-FFF2-40B4-BE49-F238E27FC236}">
                <a16:creationId xmlns:a16="http://schemas.microsoft.com/office/drawing/2014/main" id="{77E812A5-8A0B-85E2-7244-08BC4E774722}"/>
              </a:ext>
            </a:extLst>
          </p:cNvPr>
          <p:cNvSpPr txBox="1"/>
          <p:nvPr/>
        </p:nvSpPr>
        <p:spPr>
          <a:xfrm>
            <a:off x="403306" y="13230141"/>
            <a:ext cx="9478800" cy="1966526"/>
          </a:xfrm>
          <a:prstGeom prst="rect">
            <a:avLst/>
          </a:prstGeom>
          <a:noFill/>
        </p:spPr>
        <p:txBody>
          <a:bodyPr wrap="square" rtlCol="0">
            <a:noAutofit/>
          </a:bodyPr>
          <a:lstStyle/>
          <a:p>
            <a:pPr algn="ctr"/>
            <a:r>
              <a:rPr lang="en-GB" sz="6600" b="1" dirty="0">
                <a:ln w="22225">
                  <a:solidFill>
                    <a:srgbClr val="7030A0"/>
                  </a:solidFill>
                  <a:prstDash val="solid"/>
                </a:ln>
                <a:solidFill>
                  <a:schemeClr val="accent2">
                    <a:lumMod val="40000"/>
                    <a:lumOff val="60000"/>
                  </a:schemeClr>
                </a:solidFill>
                <a:latin typeface="Patrick Hand" pitchFamily="2" charset="77"/>
              </a:rPr>
              <a:t>Create new models by excluding specific properties</a:t>
            </a:r>
            <a:endParaRPr lang="en-DE" sz="6600" b="1" dirty="0">
              <a:ln w="22225">
                <a:solidFill>
                  <a:srgbClr val="7030A0"/>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F51B8957-A49F-CA43-B97A-5F923F1C2534}"/>
              </a:ext>
            </a:extLst>
          </p:cNvPr>
          <p:cNvSpPr txBox="1"/>
          <p:nvPr/>
        </p:nvSpPr>
        <p:spPr>
          <a:xfrm>
            <a:off x="-7857400" y="2527667"/>
            <a:ext cx="453842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ts_007_omit_type</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D4E8D533-A380-EB9B-7F61-2A4BBD14696E}"/>
              </a:ext>
            </a:extLst>
          </p:cNvPr>
          <p:cNvPicPr>
            <a:picLocks noChangeAspect="1"/>
          </p:cNvPicPr>
          <p:nvPr/>
        </p:nvPicPr>
        <p:blipFill>
          <a:blip r:embed="rId3"/>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6D8BAD7C-88C4-D7CD-22A0-5C343A7BB9C2}"/>
              </a:ext>
            </a:extLst>
          </p:cNvPr>
          <p:cNvPicPr>
            <a:picLocks noChangeAspect="1"/>
          </p:cNvPicPr>
          <p:nvPr/>
        </p:nvPicPr>
        <p:blipFill rotWithShape="1">
          <a:blip r:embed="rId4"/>
          <a:srcRect l="18099" t="18876" r="10223" b="11204"/>
          <a:stretch>
            <a:fillRect/>
          </a:stretch>
        </p:blipFill>
        <p:spPr>
          <a:xfrm>
            <a:off x="223306" y="3739782"/>
            <a:ext cx="9838800" cy="9263670"/>
          </a:xfrm>
          <a:prstGeom prst="rect">
            <a:avLst/>
          </a:prstGeom>
        </p:spPr>
      </p:pic>
    </p:spTree>
    <p:extLst>
      <p:ext uri="{BB962C8B-B14F-4D97-AF65-F5344CB8AC3E}">
        <p14:creationId xmlns:p14="http://schemas.microsoft.com/office/powerpoint/2010/main" val="369984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DC4AA3-0022-BA0D-9E7D-66B13B5B9A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713812-7693-7A33-F95C-E7CBF82C0AC7}"/>
              </a:ext>
            </a:extLst>
          </p:cNvPr>
          <p:cNvSpPr/>
          <p:nvPr/>
        </p:nvSpPr>
        <p:spPr>
          <a:xfrm>
            <a:off x="-795" y="25399"/>
            <a:ext cx="10285413" cy="9144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389978CD-953A-DE5A-0C5E-B22506EFEBA5}"/>
              </a:ext>
            </a:extLst>
          </p:cNvPr>
          <p:cNvSpPr/>
          <p:nvPr/>
        </p:nvSpPr>
        <p:spPr>
          <a:xfrm>
            <a:off x="-794" y="9144000"/>
            <a:ext cx="10285413" cy="9144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pic>
        <p:nvPicPr>
          <p:cNvPr id="6" name="Picture 5">
            <a:extLst>
              <a:ext uri="{FF2B5EF4-FFF2-40B4-BE49-F238E27FC236}">
                <a16:creationId xmlns:a16="http://schemas.microsoft.com/office/drawing/2014/main" id="{E9CF1C6B-B5DF-DB15-335C-9EF9D02E2644}"/>
              </a:ext>
            </a:extLst>
          </p:cNvPr>
          <p:cNvPicPr>
            <a:picLocks noChangeAspect="1"/>
          </p:cNvPicPr>
          <p:nvPr/>
        </p:nvPicPr>
        <p:blipFill rotWithShape="1">
          <a:blip r:embed="rId3"/>
          <a:srcRect l="21500" t="36257" r="12564" b="17086"/>
          <a:stretch>
            <a:fillRect/>
          </a:stretch>
        </p:blipFill>
        <p:spPr>
          <a:xfrm>
            <a:off x="9333" y="2819400"/>
            <a:ext cx="10315977" cy="5486400"/>
          </a:xfrm>
          <a:prstGeom prst="rect">
            <a:avLst/>
          </a:prstGeom>
        </p:spPr>
      </p:pic>
      <p:pic>
        <p:nvPicPr>
          <p:cNvPr id="7" name="Picture 6">
            <a:extLst>
              <a:ext uri="{FF2B5EF4-FFF2-40B4-BE49-F238E27FC236}">
                <a16:creationId xmlns:a16="http://schemas.microsoft.com/office/drawing/2014/main" id="{F75C1FB9-F7E4-D807-6D39-929DB29A7EFE}"/>
              </a:ext>
            </a:extLst>
          </p:cNvPr>
          <p:cNvPicPr>
            <a:picLocks noChangeAspect="1"/>
          </p:cNvPicPr>
          <p:nvPr/>
        </p:nvPicPr>
        <p:blipFill rotWithShape="1">
          <a:blip r:embed="rId4"/>
          <a:srcRect l="15971" t="42773" r="9579" b="22419"/>
          <a:stretch>
            <a:fillRect/>
          </a:stretch>
        </p:blipFill>
        <p:spPr>
          <a:xfrm>
            <a:off x="-30564" y="12598400"/>
            <a:ext cx="10305074" cy="2006600"/>
          </a:xfrm>
          <a:prstGeom prst="rect">
            <a:avLst/>
          </a:prstGeom>
        </p:spPr>
      </p:pic>
      <p:sp>
        <p:nvSpPr>
          <p:cNvPr id="10" name="Rectangle 9">
            <a:extLst>
              <a:ext uri="{FF2B5EF4-FFF2-40B4-BE49-F238E27FC236}">
                <a16:creationId xmlns:a16="http://schemas.microsoft.com/office/drawing/2014/main" id="{F931037C-127C-092B-3046-21C5E1305743}"/>
              </a:ext>
            </a:extLst>
          </p:cNvPr>
          <p:cNvSpPr/>
          <p:nvPr/>
        </p:nvSpPr>
        <p:spPr>
          <a:xfrm>
            <a:off x="1577100" y="98167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DIRTY CODE</a:t>
            </a:r>
          </a:p>
        </p:txBody>
      </p:sp>
      <p:pic>
        <p:nvPicPr>
          <p:cNvPr id="12" name="Graphic 11" descr="Close with solid fill">
            <a:extLst>
              <a:ext uri="{FF2B5EF4-FFF2-40B4-BE49-F238E27FC236}">
                <a16:creationId xmlns:a16="http://schemas.microsoft.com/office/drawing/2014/main" id="{28F1D416-1464-F569-BAAC-4CE3AC639C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8818" y="1219200"/>
            <a:ext cx="914400" cy="914400"/>
          </a:xfrm>
          <a:prstGeom prst="rect">
            <a:avLst/>
          </a:prstGeom>
        </p:spPr>
      </p:pic>
      <p:pic>
        <p:nvPicPr>
          <p:cNvPr id="14" name="Graphic 13" descr="Tick with solid fill">
            <a:extLst>
              <a:ext uri="{FF2B5EF4-FFF2-40B4-BE49-F238E27FC236}">
                <a16:creationId xmlns:a16="http://schemas.microsoft.com/office/drawing/2014/main" id="{F2663517-508C-9559-F50A-E9F1B59AB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3912" y="10998200"/>
            <a:ext cx="914400" cy="914400"/>
          </a:xfrm>
          <a:prstGeom prst="rect">
            <a:avLst/>
          </a:prstGeom>
        </p:spPr>
      </p:pic>
      <p:sp>
        <p:nvSpPr>
          <p:cNvPr id="15" name="Rectangle 14">
            <a:extLst>
              <a:ext uri="{FF2B5EF4-FFF2-40B4-BE49-F238E27FC236}">
                <a16:creationId xmlns:a16="http://schemas.microsoft.com/office/drawing/2014/main" id="{3C884966-F1E0-E28C-8306-94E3476AE9EB}"/>
              </a:ext>
            </a:extLst>
          </p:cNvPr>
          <p:cNvSpPr/>
          <p:nvPr/>
        </p:nvSpPr>
        <p:spPr>
          <a:xfrm>
            <a:off x="1462006" y="1080506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2700">
                  <a:solidFill>
                    <a:srgbClr val="00B050"/>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Patrick Hand" pitchFamily="2" charset="77"/>
              </a:rPr>
              <a:t>CLEAN CODE</a:t>
            </a:r>
          </a:p>
        </p:txBody>
      </p:sp>
      <p:sp>
        <p:nvSpPr>
          <p:cNvPr id="18" name="Down Arrow 17">
            <a:extLst>
              <a:ext uri="{FF2B5EF4-FFF2-40B4-BE49-F238E27FC236}">
                <a16:creationId xmlns:a16="http://schemas.microsoft.com/office/drawing/2014/main" id="{F519B709-69F6-84B3-4A2B-206F2AAA7983}"/>
              </a:ext>
            </a:extLst>
          </p:cNvPr>
          <p:cNvSpPr/>
          <p:nvPr/>
        </p:nvSpPr>
        <p:spPr>
          <a:xfrm>
            <a:off x="3683000" y="8610600"/>
            <a:ext cx="2921000" cy="2194460"/>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3" name="Rectangle 2">
            <a:extLst>
              <a:ext uri="{FF2B5EF4-FFF2-40B4-BE49-F238E27FC236}">
                <a16:creationId xmlns:a16="http://schemas.microsoft.com/office/drawing/2014/main" id="{0A3573D3-02FD-8867-C498-4782AE7F0917}"/>
              </a:ext>
            </a:extLst>
          </p:cNvPr>
          <p:cNvSpPr/>
          <p:nvPr/>
        </p:nvSpPr>
        <p:spPr>
          <a:xfrm>
            <a:off x="-8208470" y="2819400"/>
            <a:ext cx="776847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py_002_list_comprehensions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7177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a:extLst>
            <a:ext uri="{FF2B5EF4-FFF2-40B4-BE49-F238E27FC236}">
              <a16:creationId xmlns:a16="http://schemas.microsoft.com/office/drawing/2014/main" id="{36EF0AC1-B289-95A9-B889-FE115C6DD1E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6A027F-6549-CCA1-52BB-E724D987F407}"/>
              </a:ext>
            </a:extLst>
          </p:cNvPr>
          <p:cNvPicPr>
            <a:picLocks noChangeAspect="1"/>
          </p:cNvPicPr>
          <p:nvPr/>
        </p:nvPicPr>
        <p:blipFill rotWithShape="1">
          <a:blip r:embed="rId3"/>
          <a:srcRect l="19081" t="16339" r="10588" b="9291"/>
          <a:stretch>
            <a:fillRect/>
          </a:stretch>
        </p:blipFill>
        <p:spPr>
          <a:xfrm>
            <a:off x="223306" y="3739781"/>
            <a:ext cx="9838800" cy="12263363"/>
          </a:xfrm>
          <a:prstGeom prst="rect">
            <a:avLst/>
          </a:prstGeom>
        </p:spPr>
      </p:pic>
      <p:sp>
        <p:nvSpPr>
          <p:cNvPr id="4" name="TextBox 3">
            <a:extLst>
              <a:ext uri="{FF2B5EF4-FFF2-40B4-BE49-F238E27FC236}">
                <a16:creationId xmlns:a16="http://schemas.microsoft.com/office/drawing/2014/main" id="{D331AA02-2652-E0D7-4EDB-07645D7BC375}"/>
              </a:ext>
            </a:extLst>
          </p:cNvPr>
          <p:cNvSpPr txBox="1"/>
          <p:nvPr/>
        </p:nvSpPr>
        <p:spPr>
          <a:xfrm>
            <a:off x="223306" y="2407302"/>
            <a:ext cx="9838800" cy="1236996"/>
          </a:xfrm>
          <a:prstGeom prst="rect">
            <a:avLst/>
          </a:prstGeom>
          <a:gradFill flip="none" rotWithShape="1">
            <a:gsLst>
              <a:gs pos="0">
                <a:schemeClr val="accent6">
                  <a:lumMod val="5000"/>
                  <a:lumOff val="95000"/>
                </a:schemeClr>
              </a:gs>
              <a:gs pos="74000">
                <a:schemeClr val="accent6">
                  <a:lumMod val="45000"/>
                  <a:lumOff val="55000"/>
                </a:schemeClr>
              </a:gs>
              <a:gs pos="35000">
                <a:schemeClr val="accent6">
                  <a:lumMod val="45000"/>
                  <a:lumOff val="55000"/>
                </a:schemeClr>
              </a:gs>
              <a:gs pos="100000">
                <a:schemeClr val="accent6">
                  <a:lumMod val="30000"/>
                  <a:lumOff val="70000"/>
                </a:schemeClr>
              </a:gs>
            </a:gsLst>
            <a:lin ang="5400000" scaled="1"/>
            <a:tileRec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GB" sz="6600" b="1" dirty="0">
                <a:ln w="0"/>
                <a:solidFill>
                  <a:schemeClr val="tx1"/>
                </a:solidFill>
                <a:effectLst>
                  <a:outerShdw blurRad="38100" dist="19050" dir="2700000" algn="tl" rotWithShape="0">
                    <a:schemeClr val="dk1">
                      <a:alpha val="40000"/>
                    </a:schemeClr>
                  </a:outerShdw>
                </a:effectLst>
                <a:latin typeface="+mj-lt"/>
              </a:rPr>
              <a:t>Pick what you need</a:t>
            </a:r>
          </a:p>
        </p:txBody>
      </p:sp>
      <p:sp>
        <p:nvSpPr>
          <p:cNvPr id="13" name="TextBox 12">
            <a:extLst>
              <a:ext uri="{FF2B5EF4-FFF2-40B4-BE49-F238E27FC236}">
                <a16:creationId xmlns:a16="http://schemas.microsoft.com/office/drawing/2014/main" id="{B3A8D337-E247-3880-F5F2-CBDD34E1EF8A}"/>
              </a:ext>
            </a:extLst>
          </p:cNvPr>
          <p:cNvSpPr txBox="1"/>
          <p:nvPr/>
        </p:nvSpPr>
        <p:spPr>
          <a:xfrm>
            <a:off x="403306" y="16098627"/>
            <a:ext cx="9478800" cy="2189373"/>
          </a:xfrm>
          <a:prstGeom prst="rect">
            <a:avLst/>
          </a:prstGeom>
          <a:noFill/>
        </p:spPr>
        <p:txBody>
          <a:bodyPr wrap="square" rtlCol="0">
            <a:noAutofit/>
          </a:bodyPr>
          <a:lstStyle/>
          <a:p>
            <a:pPr algn="ctr"/>
            <a:r>
              <a:rPr lang="en-GB" sz="4800" dirty="0">
                <a:ln w="0"/>
                <a:effectLst>
                  <a:outerShdw blurRad="38100" dist="19050" dir="2700000" algn="tl" rotWithShape="0">
                    <a:schemeClr val="dk1">
                      <a:alpha val="40000"/>
                    </a:schemeClr>
                  </a:outerShdw>
                </a:effectLst>
              </a:rPr>
              <a:t>Create a new Type by selecting specific fields from an interface</a:t>
            </a:r>
            <a:endParaRPr lang="en-DE" sz="4800" dirty="0">
              <a:ln w="0"/>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239D0D4F-28B6-1236-5B46-A163181988CA}"/>
              </a:ext>
            </a:extLst>
          </p:cNvPr>
          <p:cNvSpPr txBox="1"/>
          <p:nvPr/>
        </p:nvSpPr>
        <p:spPr>
          <a:xfrm>
            <a:off x="-7857400" y="2527667"/>
            <a:ext cx="4378122"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ts_008_pick_type</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3" name="Picture 2">
            <a:extLst>
              <a:ext uri="{FF2B5EF4-FFF2-40B4-BE49-F238E27FC236}">
                <a16:creationId xmlns:a16="http://schemas.microsoft.com/office/drawing/2014/main" id="{8F3ECDF2-CF01-A1CC-47DD-F27F0E485058}"/>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623353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dashHorz">
          <a:fgClr>
            <a:schemeClr val="accent3"/>
          </a:fgClr>
          <a:bgClr>
            <a:schemeClr val="bg1"/>
          </a:bgClr>
        </a:pattFill>
        <a:effectLst/>
      </p:bgPr>
    </p:bg>
    <p:spTree>
      <p:nvGrpSpPr>
        <p:cNvPr id="1" name="">
          <a:extLst>
            <a:ext uri="{FF2B5EF4-FFF2-40B4-BE49-F238E27FC236}">
              <a16:creationId xmlns:a16="http://schemas.microsoft.com/office/drawing/2014/main" id="{00372228-5C20-1A3D-7531-7B77BC78F2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903D5B-5472-9279-A8D3-052C328D0F14}"/>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6000" b="1" dirty="0">
                <a:ln w="0"/>
                <a:solidFill>
                  <a:schemeClr val="tx1"/>
                </a:solidFill>
                <a:effectLst>
                  <a:outerShdw blurRad="38100" dist="19050" dir="2700000" algn="tl" rotWithShape="0">
                    <a:schemeClr val="dk1">
                      <a:alpha val="40000"/>
                    </a:schemeClr>
                  </a:outerShdw>
                </a:effectLst>
                <a:latin typeface="+mj-lt"/>
              </a:rPr>
              <a:t>Quick Maps with Record</a:t>
            </a:r>
            <a:endParaRPr lang="en-GB" sz="54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424BC52E-C5C1-17BD-977B-3EF9D2E6D1D8}"/>
              </a:ext>
            </a:extLst>
          </p:cNvPr>
          <p:cNvSpPr txBox="1"/>
          <p:nvPr/>
        </p:nvSpPr>
        <p:spPr>
          <a:xfrm>
            <a:off x="337263" y="11121081"/>
            <a:ext cx="9610887" cy="2767913"/>
          </a:xfrm>
          <a:prstGeom prst="rect">
            <a:avLst/>
          </a:prstGeom>
          <a:noFill/>
        </p:spPr>
        <p:txBody>
          <a:bodyPr wrap="square" rtlCol="0">
            <a:noAutofit/>
          </a:bodyPr>
          <a:lstStyle/>
          <a:p>
            <a:pPr algn="ctr"/>
            <a:r>
              <a:rPr lang="en-GB"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Define Key-Value pairs with specific types</a:t>
            </a:r>
            <a:endParaRPr lang="en-DE"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D0EF5681-94E5-C68C-2651-870A8A8726E2}"/>
              </a:ext>
            </a:extLst>
          </p:cNvPr>
          <p:cNvSpPr txBox="1"/>
          <p:nvPr/>
        </p:nvSpPr>
        <p:spPr>
          <a:xfrm>
            <a:off x="-7857400" y="2527667"/>
            <a:ext cx="4891083"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ts_009_record_type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1A05A3AE-9C15-3C93-F300-FBBC4983AB1A}"/>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A61B4792-CCDC-6CFF-C30F-4EB5565D408C}"/>
              </a:ext>
            </a:extLst>
          </p:cNvPr>
          <p:cNvPicPr>
            <a:picLocks noChangeAspect="1"/>
          </p:cNvPicPr>
          <p:nvPr/>
        </p:nvPicPr>
        <p:blipFill rotWithShape="1">
          <a:blip r:embed="rId3"/>
          <a:srcRect l="17849" t="22441" r="10214" b="13394"/>
          <a:stretch>
            <a:fillRect/>
          </a:stretch>
        </p:blipFill>
        <p:spPr>
          <a:xfrm>
            <a:off x="224660" y="3739781"/>
            <a:ext cx="9836092" cy="7084737"/>
          </a:xfrm>
          <a:prstGeom prst="rect">
            <a:avLst/>
          </a:prstGeom>
        </p:spPr>
      </p:pic>
    </p:spTree>
    <p:extLst>
      <p:ext uri="{BB962C8B-B14F-4D97-AF65-F5344CB8AC3E}">
        <p14:creationId xmlns:p14="http://schemas.microsoft.com/office/powerpoint/2010/main" val="2875555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40">
          <a:fgClr>
            <a:schemeClr val="accent3"/>
          </a:fgClr>
          <a:bgClr>
            <a:schemeClr val="bg1"/>
          </a:bgClr>
        </a:pattFill>
        <a:effectLst/>
      </p:bgPr>
    </p:bg>
    <p:spTree>
      <p:nvGrpSpPr>
        <p:cNvPr id="1" name="">
          <a:extLst>
            <a:ext uri="{FF2B5EF4-FFF2-40B4-BE49-F238E27FC236}">
              <a16:creationId xmlns:a16="http://schemas.microsoft.com/office/drawing/2014/main" id="{475D75AF-C942-2167-03F2-2A4DE86195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DA9D54-B6ED-5D3A-1625-877E1E8F9F35}"/>
              </a:ext>
            </a:extLst>
          </p:cNvPr>
          <p:cNvSpPr txBox="1"/>
          <p:nvPr/>
        </p:nvSpPr>
        <p:spPr>
          <a:xfrm>
            <a:off x="223306" y="2407302"/>
            <a:ext cx="9838800" cy="1236996"/>
          </a:xfrm>
          <a:prstGeom prst="rect">
            <a:avLst/>
          </a:prstGeom>
          <a:ln/>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marL="0" algn="ctr" defTabSz="457200" rtl="0" eaLnBrk="1" latinLnBrk="0" hangingPunct="1"/>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Dynamic String Types</a:t>
            </a: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13" name="TextBox 12">
            <a:extLst>
              <a:ext uri="{FF2B5EF4-FFF2-40B4-BE49-F238E27FC236}">
                <a16:creationId xmlns:a16="http://schemas.microsoft.com/office/drawing/2014/main" id="{00075860-7859-F036-1C60-6CB0F75A71BF}"/>
              </a:ext>
            </a:extLst>
          </p:cNvPr>
          <p:cNvSpPr txBox="1"/>
          <p:nvPr/>
        </p:nvSpPr>
        <p:spPr>
          <a:xfrm>
            <a:off x="337263" y="13197018"/>
            <a:ext cx="9610887" cy="2767913"/>
          </a:xfrm>
          <a:prstGeom prst="rect">
            <a:avLst/>
          </a:prstGeom>
          <a:noFill/>
        </p:spPr>
        <p:txBody>
          <a:bodyPr wrap="square" rtlCol="0">
            <a:noAutofit/>
          </a:bodyPr>
          <a:lstStyle/>
          <a:p>
            <a:pPr algn="ctr"/>
            <a:r>
              <a:rPr lang="en-GB" sz="8000" dirty="0">
                <a:ln w="0"/>
                <a:effectLst>
                  <a:outerShdw blurRad="38100" dist="19050" dir="2700000" algn="tl" rotWithShape="0">
                    <a:schemeClr val="dk1">
                      <a:alpha val="40000"/>
                    </a:schemeClr>
                  </a:outerShdw>
                </a:effectLst>
                <a:latin typeface="Patrick Hand" pitchFamily="2" charset="77"/>
              </a:rPr>
              <a:t>Combine multiple types into new string formats</a:t>
            </a:r>
            <a:endParaRPr lang="en-DE" sz="8000" dirty="0">
              <a:ln w="0"/>
              <a:effectLst>
                <a:outerShdw blurRad="38100" dist="19050" dir="2700000" algn="tl" rotWithShape="0">
                  <a:schemeClr val="dk1">
                    <a:alpha val="40000"/>
                  </a:schemeClr>
                </a:outerShdw>
              </a:effectLst>
              <a:latin typeface="Patrick Hand" pitchFamily="2" charset="77"/>
            </a:endParaRPr>
          </a:p>
        </p:txBody>
      </p:sp>
      <p:sp>
        <p:nvSpPr>
          <p:cNvPr id="25" name="TextBox 24">
            <a:extLst>
              <a:ext uri="{FF2B5EF4-FFF2-40B4-BE49-F238E27FC236}">
                <a16:creationId xmlns:a16="http://schemas.microsoft.com/office/drawing/2014/main" id="{C40E98EB-4C55-6A2D-7D63-C475C28FDE30}"/>
              </a:ext>
            </a:extLst>
          </p:cNvPr>
          <p:cNvSpPr txBox="1"/>
          <p:nvPr/>
        </p:nvSpPr>
        <p:spPr>
          <a:xfrm>
            <a:off x="-7857400" y="2527667"/>
            <a:ext cx="6099747"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ts_010_template_literals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D34D1018-82F4-7719-B5E1-7B2D130C7438}"/>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9" name="Picture 8">
            <a:extLst>
              <a:ext uri="{FF2B5EF4-FFF2-40B4-BE49-F238E27FC236}">
                <a16:creationId xmlns:a16="http://schemas.microsoft.com/office/drawing/2014/main" id="{A00E3FBF-B619-73FD-C7E1-9DD9DA92285D}"/>
              </a:ext>
            </a:extLst>
          </p:cNvPr>
          <p:cNvPicPr>
            <a:picLocks noChangeAspect="1"/>
          </p:cNvPicPr>
          <p:nvPr/>
        </p:nvPicPr>
        <p:blipFill rotWithShape="1">
          <a:blip r:embed="rId3"/>
          <a:srcRect l="18070" t="18887" r="10108" b="10982"/>
          <a:stretch>
            <a:fillRect/>
          </a:stretch>
        </p:blipFill>
        <p:spPr>
          <a:xfrm>
            <a:off x="223306" y="3739782"/>
            <a:ext cx="9838800" cy="9403751"/>
          </a:xfrm>
          <a:prstGeom prst="rect">
            <a:avLst/>
          </a:prstGeom>
        </p:spPr>
      </p:pic>
    </p:spTree>
    <p:extLst>
      <p:ext uri="{BB962C8B-B14F-4D97-AF65-F5344CB8AC3E}">
        <p14:creationId xmlns:p14="http://schemas.microsoft.com/office/powerpoint/2010/main" val="214489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40">
          <a:fgClr>
            <a:schemeClr val="accent3"/>
          </a:fgClr>
          <a:bgClr>
            <a:schemeClr val="bg1"/>
          </a:bgClr>
        </a:pattFill>
        <a:effectLst/>
      </p:bgPr>
    </p:bg>
    <p:spTree>
      <p:nvGrpSpPr>
        <p:cNvPr id="1" name="">
          <a:extLst>
            <a:ext uri="{FF2B5EF4-FFF2-40B4-BE49-F238E27FC236}">
              <a16:creationId xmlns:a16="http://schemas.microsoft.com/office/drawing/2014/main" id="{2F2C6F44-8BCF-666F-26ED-F3F125E69A9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2DF8666-1EF2-6DA3-56C6-1E271437269A}"/>
              </a:ext>
            </a:extLst>
          </p:cNvPr>
          <p:cNvSpPr txBox="1"/>
          <p:nvPr/>
        </p:nvSpPr>
        <p:spPr>
          <a:xfrm>
            <a:off x="223306" y="2407302"/>
            <a:ext cx="9838800" cy="1236996"/>
          </a:xfrm>
          <a:prstGeom prst="rect">
            <a:avLst/>
          </a:prstGeom>
          <a:ln/>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marL="0" algn="ctr" defTabSz="457200" rtl="0" eaLnBrk="1" latinLnBrk="0" hangingPunct="1"/>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a:t>
            </a: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25" name="TextBox 24">
            <a:extLst>
              <a:ext uri="{FF2B5EF4-FFF2-40B4-BE49-F238E27FC236}">
                <a16:creationId xmlns:a16="http://schemas.microsoft.com/office/drawing/2014/main" id="{44EA632D-0D94-CF0B-CD75-30ABE2A5C8A5}"/>
              </a:ext>
            </a:extLst>
          </p:cNvPr>
          <p:cNvSpPr txBox="1"/>
          <p:nvPr/>
        </p:nvSpPr>
        <p:spPr>
          <a:xfrm>
            <a:off x="-7857400" y="2527667"/>
            <a:ext cx="2566728"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rt_001_te</a:t>
            </a:r>
            <a:endParaRPr lang="en-DE" sz="4800" dirty="0">
              <a:solidFill>
                <a:srgbClr val="FF0000"/>
              </a:solidFill>
              <a:latin typeface="Patrick Hand" pitchFamily="2" charset="77"/>
            </a:endParaRPr>
          </a:p>
        </p:txBody>
      </p:sp>
      <p:pic>
        <p:nvPicPr>
          <p:cNvPr id="5" name="Picture 4">
            <a:extLst>
              <a:ext uri="{FF2B5EF4-FFF2-40B4-BE49-F238E27FC236}">
                <a16:creationId xmlns:a16="http://schemas.microsoft.com/office/drawing/2014/main" id="{4F7F5860-C93F-2D02-1BD0-C31979E398A5}"/>
              </a:ext>
            </a:extLst>
          </p:cNvPr>
          <p:cNvPicPr>
            <a:picLocks noChangeAspect="1"/>
          </p:cNvPicPr>
          <p:nvPr/>
        </p:nvPicPr>
        <p:blipFill>
          <a:blip r:embed="rId2"/>
          <a:stretch>
            <a:fillRect/>
          </a:stretch>
        </p:blipFill>
        <p:spPr>
          <a:xfrm>
            <a:off x="397482" y="2494800"/>
            <a:ext cx="1062000" cy="1062000"/>
          </a:xfrm>
          <a:prstGeom prst="rect">
            <a:avLst/>
          </a:prstGeom>
        </p:spPr>
      </p:pic>
    </p:spTree>
    <p:extLst>
      <p:ext uri="{BB962C8B-B14F-4D97-AF65-F5344CB8AC3E}">
        <p14:creationId xmlns:p14="http://schemas.microsoft.com/office/powerpoint/2010/main" val="839484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09B00A6-2E00-8851-1166-8590FA9169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BD37CC-A2D3-22DA-18D5-9CF7619A4CA7}"/>
              </a:ext>
            </a:extLst>
          </p:cNvPr>
          <p:cNvSpPr txBox="1"/>
          <p:nvPr/>
        </p:nvSpPr>
        <p:spPr>
          <a:xfrm>
            <a:off x="223306" y="2407302"/>
            <a:ext cx="9838800" cy="1236996"/>
          </a:xfrm>
          <a:prstGeom prst="rect">
            <a:avLst/>
          </a:prstGeom>
          <a:ln/>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marL="0" algn="ctr" defTabSz="457200" rtl="0" eaLnBrk="1" latinLnBrk="0" hangingPunct="1"/>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Test Your Code with </a:t>
            </a:r>
            <a:r>
              <a:rPr lang="en-US" sz="5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Vitest</a:t>
            </a:r>
            <a:endParaRPr lang="en-GB" sz="4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25" name="TextBox 24">
            <a:extLst>
              <a:ext uri="{FF2B5EF4-FFF2-40B4-BE49-F238E27FC236}">
                <a16:creationId xmlns:a16="http://schemas.microsoft.com/office/drawing/2014/main" id="{E8F438F7-3DC4-B4BA-AFA9-1D607DE8A6EF}"/>
              </a:ext>
            </a:extLst>
          </p:cNvPr>
          <p:cNvSpPr txBox="1"/>
          <p:nvPr/>
        </p:nvSpPr>
        <p:spPr>
          <a:xfrm>
            <a:off x="-7857400" y="2527667"/>
            <a:ext cx="6524543"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vitest_001_test_your_code</a:t>
            </a:r>
            <a:endParaRPr lang="en-DE" sz="4800" dirty="0">
              <a:solidFill>
                <a:srgbClr val="FF0000"/>
              </a:solidFill>
              <a:latin typeface="Patrick Hand" pitchFamily="2" charset="77"/>
            </a:endParaRPr>
          </a:p>
        </p:txBody>
      </p:sp>
      <p:pic>
        <p:nvPicPr>
          <p:cNvPr id="7" name="Picture 6">
            <a:extLst>
              <a:ext uri="{FF2B5EF4-FFF2-40B4-BE49-F238E27FC236}">
                <a16:creationId xmlns:a16="http://schemas.microsoft.com/office/drawing/2014/main" id="{A5BCF53F-215D-5821-FC84-D51E9FF75C4B}"/>
              </a:ext>
            </a:extLst>
          </p:cNvPr>
          <p:cNvPicPr>
            <a:picLocks noChangeAspect="1"/>
          </p:cNvPicPr>
          <p:nvPr/>
        </p:nvPicPr>
        <p:blipFill>
          <a:blip r:embed="rId3"/>
          <a:stretch>
            <a:fillRect/>
          </a:stretch>
        </p:blipFill>
        <p:spPr>
          <a:xfrm>
            <a:off x="405750" y="2494800"/>
            <a:ext cx="1062000" cy="1062000"/>
          </a:xfrm>
          <a:prstGeom prst="rect">
            <a:avLst/>
          </a:prstGeom>
        </p:spPr>
      </p:pic>
      <p:pic>
        <p:nvPicPr>
          <p:cNvPr id="6" name="Picture 5">
            <a:extLst>
              <a:ext uri="{FF2B5EF4-FFF2-40B4-BE49-F238E27FC236}">
                <a16:creationId xmlns:a16="http://schemas.microsoft.com/office/drawing/2014/main" id="{4F141445-E983-3417-D33D-BD55AD12D97D}"/>
              </a:ext>
            </a:extLst>
          </p:cNvPr>
          <p:cNvPicPr>
            <a:picLocks noChangeAspect="1"/>
          </p:cNvPicPr>
          <p:nvPr/>
        </p:nvPicPr>
        <p:blipFill rotWithShape="1">
          <a:blip r:embed="rId4"/>
          <a:srcRect l="17267" t="26132" r="10243" b="13448"/>
          <a:stretch>
            <a:fillRect/>
          </a:stretch>
        </p:blipFill>
        <p:spPr>
          <a:xfrm>
            <a:off x="253100" y="3731796"/>
            <a:ext cx="9779213" cy="6465149"/>
          </a:xfrm>
          <a:prstGeom prst="rect">
            <a:avLst/>
          </a:prstGeom>
        </p:spPr>
      </p:pic>
      <p:sp>
        <p:nvSpPr>
          <p:cNvPr id="8" name="TextBox 7">
            <a:extLst>
              <a:ext uri="{FF2B5EF4-FFF2-40B4-BE49-F238E27FC236}">
                <a16:creationId xmlns:a16="http://schemas.microsoft.com/office/drawing/2014/main" id="{BF9EBB26-480D-81A5-EB25-5123070257B3}"/>
              </a:ext>
            </a:extLst>
          </p:cNvPr>
          <p:cNvSpPr txBox="1"/>
          <p:nvPr/>
        </p:nvSpPr>
        <p:spPr>
          <a:xfrm>
            <a:off x="337263" y="10758618"/>
            <a:ext cx="9610887" cy="2767913"/>
          </a:xfrm>
          <a:prstGeom prst="rect">
            <a:avLst/>
          </a:prstGeom>
          <a:noFill/>
        </p:spPr>
        <p:txBody>
          <a:bodyPr wrap="square" rtlCol="0">
            <a:noAutofit/>
          </a:bodyPr>
          <a:lstStyle/>
          <a:p>
            <a:pPr algn="ctr"/>
            <a:r>
              <a:rPr lang="en-GB" sz="8000" dirty="0">
                <a:latin typeface="Patrick Hand" pitchFamily="2" charset="77"/>
              </a:rPr>
              <a:t>Unit Testing Your TypeScript with </a:t>
            </a:r>
            <a:r>
              <a:rPr lang="en-GB" sz="8000" dirty="0" err="1">
                <a:latin typeface="Patrick Hand" pitchFamily="2" charset="77"/>
              </a:rPr>
              <a:t>Vitest</a:t>
            </a:r>
            <a:endParaRPr lang="en-DE" sz="8000" dirty="0">
              <a:ln w="0"/>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3681877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9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21B1B0-39CE-3C51-C24E-ABF73D96588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802CAF-95E1-EFA2-C49B-20ECF3FC9A84}"/>
              </a:ext>
            </a:extLst>
          </p:cNvPr>
          <p:cNvSpPr/>
          <p:nvPr/>
        </p:nvSpPr>
        <p:spPr>
          <a:xfrm>
            <a:off x="0" y="-4044"/>
            <a:ext cx="10285413" cy="9144000"/>
          </a:xfrm>
          <a:prstGeom prst="rect">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004D01AC-1DD0-FC59-5104-9672E73CED94}"/>
              </a:ext>
            </a:extLst>
          </p:cNvPr>
          <p:cNvSpPr/>
          <p:nvPr/>
        </p:nvSpPr>
        <p:spPr>
          <a:xfrm>
            <a:off x="0" y="9141359"/>
            <a:ext cx="10285413" cy="9144000"/>
          </a:xfrm>
          <a:prstGeom prst="rect">
            <a:avLst/>
          </a:prstGeom>
          <a:solidFill>
            <a:srgbClr val="00B05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10" name="Rectangle 9">
            <a:extLst>
              <a:ext uri="{FF2B5EF4-FFF2-40B4-BE49-F238E27FC236}">
                <a16:creationId xmlns:a16="http://schemas.microsoft.com/office/drawing/2014/main" id="{7F3DBDE4-CC7E-7734-1D50-B787AABC9551}"/>
              </a:ext>
            </a:extLst>
          </p:cNvPr>
          <p:cNvSpPr/>
          <p:nvPr/>
        </p:nvSpPr>
        <p:spPr>
          <a:xfrm>
            <a:off x="1460856" y="905470"/>
            <a:ext cx="7363700"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If-Else Overload!</a:t>
            </a:r>
          </a:p>
        </p:txBody>
      </p:sp>
      <p:sp>
        <p:nvSpPr>
          <p:cNvPr id="18" name="Down Arrow 17">
            <a:extLst>
              <a:ext uri="{FF2B5EF4-FFF2-40B4-BE49-F238E27FC236}">
                <a16:creationId xmlns:a16="http://schemas.microsoft.com/office/drawing/2014/main" id="{55772E81-9193-63D2-027C-D655766BEF2C}"/>
              </a:ext>
            </a:extLst>
          </p:cNvPr>
          <p:cNvSpPr/>
          <p:nvPr/>
        </p:nvSpPr>
        <p:spPr>
          <a:xfrm>
            <a:off x="4573952" y="8762893"/>
            <a:ext cx="1137508" cy="2110345"/>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grpSp>
        <p:nvGrpSpPr>
          <p:cNvPr id="25" name="Group 24">
            <a:extLst>
              <a:ext uri="{FF2B5EF4-FFF2-40B4-BE49-F238E27FC236}">
                <a16:creationId xmlns:a16="http://schemas.microsoft.com/office/drawing/2014/main" id="{132E734C-5EB8-8FD1-0EF7-E377017C85E8}"/>
              </a:ext>
            </a:extLst>
          </p:cNvPr>
          <p:cNvGrpSpPr/>
          <p:nvPr/>
        </p:nvGrpSpPr>
        <p:grpSpPr>
          <a:xfrm>
            <a:off x="730428" y="2843759"/>
            <a:ext cx="8824556" cy="5774756"/>
            <a:chOff x="730428" y="2338436"/>
            <a:chExt cx="8824556" cy="5774756"/>
          </a:xfrm>
        </p:grpSpPr>
        <p:pic>
          <p:nvPicPr>
            <p:cNvPr id="19" name="Picture 18">
              <a:extLst>
                <a:ext uri="{FF2B5EF4-FFF2-40B4-BE49-F238E27FC236}">
                  <a16:creationId xmlns:a16="http://schemas.microsoft.com/office/drawing/2014/main" id="{F594F334-1F68-A2D3-63B4-253FBA3BEE29}"/>
                </a:ext>
              </a:extLst>
            </p:cNvPr>
            <p:cNvPicPr>
              <a:picLocks noChangeAspect="1"/>
            </p:cNvPicPr>
            <p:nvPr/>
          </p:nvPicPr>
          <p:blipFill rotWithShape="1">
            <a:blip r:embed="rId3"/>
            <a:srcRect l="22460" t="31855" r="15333" b="19954"/>
            <a:stretch>
              <a:fillRect/>
            </a:stretch>
          </p:blipFill>
          <p:spPr>
            <a:xfrm>
              <a:off x="730428" y="2338436"/>
              <a:ext cx="8824556" cy="5774756"/>
            </a:xfrm>
            <a:prstGeom prst="rect">
              <a:avLst/>
            </a:prstGeom>
          </p:spPr>
        </p:pic>
        <p:pic>
          <p:nvPicPr>
            <p:cNvPr id="12" name="Graphic 11" descr="Close with solid fill">
              <a:extLst>
                <a:ext uri="{FF2B5EF4-FFF2-40B4-BE49-F238E27FC236}">
                  <a16:creationId xmlns:a16="http://schemas.microsoft.com/office/drawing/2014/main" id="{241A3745-1952-29BF-E870-F8620CD4D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8804" y="7065294"/>
              <a:ext cx="914400" cy="914400"/>
            </a:xfrm>
            <a:prstGeom prst="rect">
              <a:avLst/>
            </a:prstGeom>
          </p:spPr>
        </p:pic>
      </p:grpSp>
      <p:sp>
        <p:nvSpPr>
          <p:cNvPr id="22" name="TextBox 21">
            <a:extLst>
              <a:ext uri="{FF2B5EF4-FFF2-40B4-BE49-F238E27FC236}">
                <a16:creationId xmlns:a16="http://schemas.microsoft.com/office/drawing/2014/main" id="{8F0CF991-83F3-5F12-62CF-6879ECDB3AAB}"/>
              </a:ext>
            </a:extLst>
          </p:cNvPr>
          <p:cNvSpPr txBox="1"/>
          <p:nvPr/>
        </p:nvSpPr>
        <p:spPr>
          <a:xfrm>
            <a:off x="0" y="10724463"/>
            <a:ext cx="10285413" cy="1323439"/>
          </a:xfrm>
          <a:prstGeom prst="rect">
            <a:avLst/>
          </a:prstGeom>
          <a:noFill/>
        </p:spPr>
        <p:txBody>
          <a:bodyPr wrap="square" rtlCol="0">
            <a:spAutoFit/>
          </a:bodyPr>
          <a:lstStyle/>
          <a:p>
            <a:pPr algn="ctr"/>
            <a:r>
              <a:rPr lang="en-DE" sz="8000" dirty="0">
                <a:solidFill>
                  <a:schemeClr val="bg1"/>
                </a:solidFill>
                <a:latin typeface="Patrick Hand" pitchFamily="2" charset="77"/>
              </a:rPr>
              <a:t>Cleaner and Faster</a:t>
            </a:r>
          </a:p>
        </p:txBody>
      </p:sp>
      <p:sp>
        <p:nvSpPr>
          <p:cNvPr id="23" name="TextBox 22">
            <a:extLst>
              <a:ext uri="{FF2B5EF4-FFF2-40B4-BE49-F238E27FC236}">
                <a16:creationId xmlns:a16="http://schemas.microsoft.com/office/drawing/2014/main" id="{FD0D34CB-C7DB-0D8F-EDEF-56289B6D433D}"/>
              </a:ext>
            </a:extLst>
          </p:cNvPr>
          <p:cNvSpPr txBox="1"/>
          <p:nvPr/>
        </p:nvSpPr>
        <p:spPr>
          <a:xfrm>
            <a:off x="0" y="17321163"/>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sp>
        <p:nvSpPr>
          <p:cNvPr id="24" name="TextBox 23">
            <a:extLst>
              <a:ext uri="{FF2B5EF4-FFF2-40B4-BE49-F238E27FC236}">
                <a16:creationId xmlns:a16="http://schemas.microsoft.com/office/drawing/2014/main" id="{739646EC-A33F-029A-5FD4-9F5CDA53A0A8}"/>
              </a:ext>
            </a:extLst>
          </p:cNvPr>
          <p:cNvSpPr txBox="1"/>
          <p:nvPr/>
        </p:nvSpPr>
        <p:spPr>
          <a:xfrm>
            <a:off x="32085" y="-20368"/>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grpSp>
        <p:nvGrpSpPr>
          <p:cNvPr id="29" name="Group 28">
            <a:extLst>
              <a:ext uri="{FF2B5EF4-FFF2-40B4-BE49-F238E27FC236}">
                <a16:creationId xmlns:a16="http://schemas.microsoft.com/office/drawing/2014/main" id="{78141ED9-21AC-2EB5-DCA8-1DB8344926A7}"/>
              </a:ext>
            </a:extLst>
          </p:cNvPr>
          <p:cNvGrpSpPr/>
          <p:nvPr/>
        </p:nvGrpSpPr>
        <p:grpSpPr>
          <a:xfrm>
            <a:off x="278238" y="12591891"/>
            <a:ext cx="9728936" cy="2852350"/>
            <a:chOff x="278238" y="12591891"/>
            <a:chExt cx="9728936" cy="2852350"/>
          </a:xfrm>
        </p:grpSpPr>
        <p:pic>
          <p:nvPicPr>
            <p:cNvPr id="28" name="Picture 27">
              <a:extLst>
                <a:ext uri="{FF2B5EF4-FFF2-40B4-BE49-F238E27FC236}">
                  <a16:creationId xmlns:a16="http://schemas.microsoft.com/office/drawing/2014/main" id="{BF600660-B2F5-DAD6-DEB6-D7E1D7FD3F72}"/>
                </a:ext>
              </a:extLst>
            </p:cNvPr>
            <p:cNvPicPr>
              <a:picLocks noChangeAspect="1"/>
            </p:cNvPicPr>
            <p:nvPr/>
          </p:nvPicPr>
          <p:blipFill rotWithShape="1">
            <a:blip r:embed="rId6"/>
            <a:srcRect l="14206" t="34999" r="11348" b="26848"/>
            <a:stretch>
              <a:fillRect/>
            </a:stretch>
          </p:blipFill>
          <p:spPr>
            <a:xfrm>
              <a:off x="278238" y="12591891"/>
              <a:ext cx="9728936" cy="2852350"/>
            </a:xfrm>
            <a:prstGeom prst="rect">
              <a:avLst/>
            </a:prstGeom>
          </p:spPr>
        </p:pic>
        <p:pic>
          <p:nvPicPr>
            <p:cNvPr id="14" name="Graphic 13" descr="Tick with solid fill">
              <a:extLst>
                <a:ext uri="{FF2B5EF4-FFF2-40B4-BE49-F238E27FC236}">
                  <a16:creationId xmlns:a16="http://schemas.microsoft.com/office/drawing/2014/main" id="{E90B67AF-3F53-5D57-802D-C842B2809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5969" y="14422542"/>
              <a:ext cx="841273" cy="970615"/>
            </a:xfrm>
            <a:prstGeom prst="rect">
              <a:avLst/>
            </a:prstGeom>
          </p:spPr>
        </p:pic>
      </p:grpSp>
      <p:sp>
        <p:nvSpPr>
          <p:cNvPr id="3" name="Rectangle 2">
            <a:extLst>
              <a:ext uri="{FF2B5EF4-FFF2-40B4-BE49-F238E27FC236}">
                <a16:creationId xmlns:a16="http://schemas.microsoft.com/office/drawing/2014/main" id="{946FF087-C041-0658-59B7-B05AD6F4493E}"/>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py_003_dictionary_get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051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EC0FC5C-9A1B-2F88-F479-50424DDDDE7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AC545B3-CE47-A03F-6421-E8C90CB6ADF2}"/>
              </a:ext>
            </a:extLst>
          </p:cNvPr>
          <p:cNvPicPr>
            <a:picLocks noChangeAspect="1"/>
          </p:cNvPicPr>
          <p:nvPr/>
        </p:nvPicPr>
        <p:blipFill rotWithShape="1">
          <a:blip r:embed="rId4"/>
          <a:srcRect l="17427" t="28769" r="11619" b="14751"/>
          <a:stretch>
            <a:fillRect/>
          </a:stretch>
        </p:blipFill>
        <p:spPr>
          <a:xfrm>
            <a:off x="-42917" y="4451710"/>
            <a:ext cx="10328330" cy="5375564"/>
          </a:xfrm>
          <a:prstGeom prst="rect">
            <a:avLst/>
          </a:prstGeom>
        </p:spPr>
      </p:pic>
      <p:pic>
        <p:nvPicPr>
          <p:cNvPr id="12" name="Picture 11">
            <a:extLst>
              <a:ext uri="{FF2B5EF4-FFF2-40B4-BE49-F238E27FC236}">
                <a16:creationId xmlns:a16="http://schemas.microsoft.com/office/drawing/2014/main" id="{8A0871C5-641B-5244-5AA7-5C85A833803D}"/>
              </a:ext>
            </a:extLst>
          </p:cNvPr>
          <p:cNvPicPr>
            <a:picLocks noChangeAspect="1"/>
          </p:cNvPicPr>
          <p:nvPr/>
        </p:nvPicPr>
        <p:blipFill rotWithShape="1">
          <a:blip r:embed="rId5"/>
          <a:srcRect l="16551" t="33107" r="11373" b="19724"/>
          <a:stretch>
            <a:fillRect/>
          </a:stretch>
        </p:blipFill>
        <p:spPr>
          <a:xfrm>
            <a:off x="-42918" y="11822323"/>
            <a:ext cx="10328400" cy="4207867"/>
          </a:xfrm>
          <a:prstGeom prst="rect">
            <a:avLst/>
          </a:prstGeom>
        </p:spPr>
      </p:pic>
      <p:sp>
        <p:nvSpPr>
          <p:cNvPr id="16" name="Rectangle 15">
            <a:extLst>
              <a:ext uri="{FF2B5EF4-FFF2-40B4-BE49-F238E27FC236}">
                <a16:creationId xmlns:a16="http://schemas.microsoft.com/office/drawing/2014/main" id="{2408F8D5-CBEF-DB53-71DD-415C735FFEF0}"/>
              </a:ext>
            </a:extLst>
          </p:cNvPr>
          <p:cNvSpPr/>
          <p:nvPr/>
        </p:nvSpPr>
        <p:spPr>
          <a:xfrm>
            <a:off x="2532857" y="2871992"/>
            <a:ext cx="5219698" cy="1569660"/>
          </a:xfrm>
          <a:prstGeom prst="rect">
            <a:avLst/>
          </a:prstGeom>
          <a:noFill/>
        </p:spPr>
        <p:txBody>
          <a:bodyPr wrap="none" lIns="91440" tIns="45720" rIns="91440" bIns="45720">
            <a:spAutoFit/>
          </a:bodyPr>
          <a:lstStyle/>
          <a:p>
            <a:pPr algn="ctr"/>
            <a:r>
              <a:rPr lang="en-GB" sz="9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Legacy Way</a:t>
            </a:r>
          </a:p>
        </p:txBody>
      </p:sp>
      <p:sp>
        <p:nvSpPr>
          <p:cNvPr id="17" name="Rectangle 16">
            <a:extLst>
              <a:ext uri="{FF2B5EF4-FFF2-40B4-BE49-F238E27FC236}">
                <a16:creationId xmlns:a16="http://schemas.microsoft.com/office/drawing/2014/main" id="{E70E9936-7110-450A-9576-39615EF11B30}"/>
              </a:ext>
            </a:extLst>
          </p:cNvPr>
          <p:cNvSpPr/>
          <p:nvPr/>
        </p:nvSpPr>
        <p:spPr>
          <a:xfrm>
            <a:off x="2090428" y="10228754"/>
            <a:ext cx="6104556" cy="1569660"/>
          </a:xfrm>
          <a:prstGeom prst="rect">
            <a:avLst/>
          </a:prstGeom>
          <a:noFill/>
        </p:spPr>
        <p:txBody>
          <a:bodyPr wrap="none" lIns="91440" tIns="45720" rIns="91440" bIns="45720">
            <a:spAutoFit/>
          </a:bodyPr>
          <a:lstStyle/>
          <a:p>
            <a:pPr algn="ctr"/>
            <a:r>
              <a:rPr lang="en-GB" sz="9600" dirty="0">
                <a:ln w="0"/>
                <a:solidFill>
                  <a:srgbClr val="002060"/>
                </a:solidFill>
                <a:effectLst>
                  <a:outerShdw blurRad="38100" dist="19050" dir="2700000" algn="tl" rotWithShape="0">
                    <a:schemeClr val="dk1">
                      <a:alpha val="40000"/>
                    </a:schemeClr>
                  </a:outerShdw>
                </a:effectLst>
                <a:latin typeface="Patrick Hand" pitchFamily="2" charset="77"/>
              </a:rPr>
              <a:t>Pythonic Way</a:t>
            </a:r>
          </a:p>
        </p:txBody>
      </p:sp>
      <p:sp>
        <p:nvSpPr>
          <p:cNvPr id="18" name="Curved Right Arrow 17">
            <a:extLst>
              <a:ext uri="{FF2B5EF4-FFF2-40B4-BE49-F238E27FC236}">
                <a16:creationId xmlns:a16="http://schemas.microsoft.com/office/drawing/2014/main" id="{E6FC7DB3-67EC-D839-66A1-97F35ACCD311}"/>
              </a:ext>
            </a:extLst>
          </p:cNvPr>
          <p:cNvSpPr/>
          <p:nvPr/>
        </p:nvSpPr>
        <p:spPr>
          <a:xfrm>
            <a:off x="2" y="7426033"/>
            <a:ext cx="1136071" cy="5375565"/>
          </a:xfrm>
          <a:prstGeom prst="curvedRigh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pic>
        <p:nvPicPr>
          <p:cNvPr id="20" name="Picture 19">
            <a:extLst>
              <a:ext uri="{FF2B5EF4-FFF2-40B4-BE49-F238E27FC236}">
                <a16:creationId xmlns:a16="http://schemas.microsoft.com/office/drawing/2014/main" id="{B53D7D60-AD8E-40FA-06A8-4988EB02BFC1}"/>
              </a:ext>
            </a:extLst>
          </p:cNvPr>
          <p:cNvPicPr>
            <a:picLocks noChangeAspect="1"/>
          </p:cNvPicPr>
          <p:nvPr/>
        </p:nvPicPr>
        <p:blipFill>
          <a:blip r:embed="rId6"/>
          <a:stretch>
            <a:fillRect/>
          </a:stretch>
        </p:blipFill>
        <p:spPr>
          <a:xfrm>
            <a:off x="9139119" y="4534837"/>
            <a:ext cx="1063167" cy="1063167"/>
          </a:xfrm>
          <a:prstGeom prst="rect">
            <a:avLst/>
          </a:prstGeom>
        </p:spPr>
      </p:pic>
      <p:pic>
        <p:nvPicPr>
          <p:cNvPr id="26" name="Picture 25">
            <a:extLst>
              <a:ext uri="{FF2B5EF4-FFF2-40B4-BE49-F238E27FC236}">
                <a16:creationId xmlns:a16="http://schemas.microsoft.com/office/drawing/2014/main" id="{F8B3358B-03D9-F7B7-FBFC-221E87B77F12}"/>
              </a:ext>
            </a:extLst>
          </p:cNvPr>
          <p:cNvPicPr>
            <a:picLocks noChangeAspect="1"/>
          </p:cNvPicPr>
          <p:nvPr/>
        </p:nvPicPr>
        <p:blipFill>
          <a:blip r:embed="rId6"/>
          <a:stretch>
            <a:fillRect/>
          </a:stretch>
        </p:blipFill>
        <p:spPr>
          <a:xfrm>
            <a:off x="9031467" y="11933159"/>
            <a:ext cx="1063167" cy="1063167"/>
          </a:xfrm>
          <a:prstGeom prst="rect">
            <a:avLst/>
          </a:prstGeom>
        </p:spPr>
      </p:pic>
      <p:sp>
        <p:nvSpPr>
          <p:cNvPr id="29" name="Rectangle 28">
            <a:extLst>
              <a:ext uri="{FF2B5EF4-FFF2-40B4-BE49-F238E27FC236}">
                <a16:creationId xmlns:a16="http://schemas.microsoft.com/office/drawing/2014/main" id="{ECF38632-8D5A-997E-0904-548E4DA9ABDA}"/>
              </a:ext>
            </a:extLst>
          </p:cNvPr>
          <p:cNvSpPr/>
          <p:nvPr/>
        </p:nvSpPr>
        <p:spPr>
          <a:xfrm>
            <a:off x="-7708333" y="2819400"/>
            <a:ext cx="6768199"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py_004_sequence_slicing</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8365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810988C-393A-23A2-9DF5-C9402B5BC58A}"/>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23AC5CE5-04A1-B6FD-83C8-F82209A884CA}"/>
              </a:ext>
            </a:extLst>
          </p:cNvPr>
          <p:cNvPicPr>
            <a:picLocks noChangeAspect="1"/>
          </p:cNvPicPr>
          <p:nvPr/>
        </p:nvPicPr>
        <p:blipFill>
          <a:blip r:embed="rId4"/>
          <a:stretch>
            <a:fillRect/>
          </a:stretch>
        </p:blipFill>
        <p:spPr>
          <a:xfrm>
            <a:off x="9114594" y="10519995"/>
            <a:ext cx="1063167" cy="1063167"/>
          </a:xfrm>
          <a:prstGeom prst="rect">
            <a:avLst/>
          </a:prstGeom>
        </p:spPr>
      </p:pic>
      <p:sp>
        <p:nvSpPr>
          <p:cNvPr id="10" name="TextBox 9">
            <a:extLst>
              <a:ext uri="{FF2B5EF4-FFF2-40B4-BE49-F238E27FC236}">
                <a16:creationId xmlns:a16="http://schemas.microsoft.com/office/drawing/2014/main" id="{06F44863-C29F-FCE4-E7E0-B9ABB8B5D9B5}"/>
              </a:ext>
            </a:extLst>
          </p:cNvPr>
          <p:cNvSpPr txBox="1"/>
          <p:nvPr/>
        </p:nvSpPr>
        <p:spPr>
          <a:xfrm>
            <a:off x="0" y="3590249"/>
            <a:ext cx="5141912" cy="1323439"/>
          </a:xfrm>
          <a:prstGeom prst="rect">
            <a:avLst/>
          </a:prstGeom>
          <a:noFill/>
        </p:spPr>
        <p:txBody>
          <a:bodyPr wrap="square" rtlCol="0">
            <a:spAutoFit/>
          </a:bodyPr>
          <a:lstStyle/>
          <a:p>
            <a:r>
              <a:rPr lang="en-DE" sz="8000" b="1" dirty="0">
                <a:ln w="22225">
                  <a:solidFill>
                    <a:schemeClr val="accent2"/>
                  </a:solidFill>
                  <a:prstDash val="solid"/>
                </a:ln>
                <a:solidFill>
                  <a:schemeClr val="accent2">
                    <a:lumMod val="40000"/>
                    <a:lumOff val="60000"/>
                  </a:schemeClr>
                </a:solidFill>
                <a:latin typeface="Patrick Hand" pitchFamily="2" charset="77"/>
              </a:rPr>
              <a:t>Normal Way</a:t>
            </a:r>
          </a:p>
        </p:txBody>
      </p:sp>
      <p:pic>
        <p:nvPicPr>
          <p:cNvPr id="3" name="Picture 2">
            <a:extLst>
              <a:ext uri="{FF2B5EF4-FFF2-40B4-BE49-F238E27FC236}">
                <a16:creationId xmlns:a16="http://schemas.microsoft.com/office/drawing/2014/main" id="{F58FC581-0BD0-5A6A-A485-3A1B1BC64D90}"/>
              </a:ext>
            </a:extLst>
          </p:cNvPr>
          <p:cNvPicPr>
            <a:picLocks noChangeAspect="1"/>
          </p:cNvPicPr>
          <p:nvPr/>
        </p:nvPicPr>
        <p:blipFill rotWithShape="1">
          <a:blip r:embed="rId5"/>
          <a:srcRect l="30671" t="35066" r="18959" b="19538"/>
          <a:stretch>
            <a:fillRect/>
          </a:stretch>
        </p:blipFill>
        <p:spPr>
          <a:xfrm>
            <a:off x="5141913" y="5832762"/>
            <a:ext cx="5151989" cy="5860474"/>
          </a:xfrm>
          <a:prstGeom prst="rect">
            <a:avLst/>
          </a:prstGeom>
          <a:ln>
            <a:noFill/>
          </a:ln>
        </p:spPr>
      </p:pic>
      <p:pic>
        <p:nvPicPr>
          <p:cNvPr id="4" name="Picture 3">
            <a:extLst>
              <a:ext uri="{FF2B5EF4-FFF2-40B4-BE49-F238E27FC236}">
                <a16:creationId xmlns:a16="http://schemas.microsoft.com/office/drawing/2014/main" id="{B943DB44-0373-2D09-5ACB-BE5BD55F24B6}"/>
              </a:ext>
            </a:extLst>
          </p:cNvPr>
          <p:cNvPicPr>
            <a:picLocks noChangeAspect="1"/>
          </p:cNvPicPr>
          <p:nvPr/>
        </p:nvPicPr>
        <p:blipFill rotWithShape="1">
          <a:blip r:embed="rId6"/>
          <a:srcRect l="30716" t="34385" r="19230" b="18534"/>
          <a:stretch>
            <a:fillRect/>
          </a:stretch>
        </p:blipFill>
        <p:spPr>
          <a:xfrm>
            <a:off x="-1" y="5832762"/>
            <a:ext cx="5141913" cy="5860474"/>
          </a:xfrm>
          <a:prstGeom prst="rect">
            <a:avLst/>
          </a:prstGeom>
        </p:spPr>
      </p:pic>
      <p:sp>
        <p:nvSpPr>
          <p:cNvPr id="11" name="TextBox 10">
            <a:extLst>
              <a:ext uri="{FF2B5EF4-FFF2-40B4-BE49-F238E27FC236}">
                <a16:creationId xmlns:a16="http://schemas.microsoft.com/office/drawing/2014/main" id="{43668048-DB41-672C-2A26-164430233908}"/>
              </a:ext>
            </a:extLst>
          </p:cNvPr>
          <p:cNvSpPr txBox="1"/>
          <p:nvPr/>
        </p:nvSpPr>
        <p:spPr>
          <a:xfrm>
            <a:off x="5151990" y="3590249"/>
            <a:ext cx="5141912" cy="1323439"/>
          </a:xfrm>
          <a:prstGeom prst="rect">
            <a:avLst/>
          </a:prstGeom>
          <a:noFill/>
        </p:spPr>
        <p:txBody>
          <a:bodyPr wrap="square" rtlCol="0">
            <a:spAutoFit/>
          </a:bodyPr>
          <a:lstStyle/>
          <a:p>
            <a:pPr algn="r"/>
            <a:r>
              <a:rPr lang="en-DE"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Pythonic Way</a:t>
            </a:r>
          </a:p>
        </p:txBody>
      </p:sp>
      <p:sp>
        <p:nvSpPr>
          <p:cNvPr id="21" name="Down Arrow 20">
            <a:extLst>
              <a:ext uri="{FF2B5EF4-FFF2-40B4-BE49-F238E27FC236}">
                <a16:creationId xmlns:a16="http://schemas.microsoft.com/office/drawing/2014/main" id="{A0E326E4-6752-ABE3-79D4-5CDE4020AD5E}"/>
              </a:ext>
            </a:extLst>
          </p:cNvPr>
          <p:cNvSpPr/>
          <p:nvPr/>
        </p:nvSpPr>
        <p:spPr>
          <a:xfrm>
            <a:off x="2052340"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7" name="Down Arrow 26">
            <a:extLst>
              <a:ext uri="{FF2B5EF4-FFF2-40B4-BE49-F238E27FC236}">
                <a16:creationId xmlns:a16="http://schemas.microsoft.com/office/drawing/2014/main" id="{F383A996-922C-DA85-9D37-6CC58FCBA2FF}"/>
              </a:ext>
            </a:extLst>
          </p:cNvPr>
          <p:cNvSpPr/>
          <p:nvPr/>
        </p:nvSpPr>
        <p:spPr>
          <a:xfrm>
            <a:off x="7513073"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ight Arrow 4">
            <a:extLst>
              <a:ext uri="{FF2B5EF4-FFF2-40B4-BE49-F238E27FC236}">
                <a16:creationId xmlns:a16="http://schemas.microsoft.com/office/drawing/2014/main" id="{B644678F-DD43-F00C-B900-A7B1E39CFE71}"/>
              </a:ext>
            </a:extLst>
          </p:cNvPr>
          <p:cNvSpPr/>
          <p:nvPr/>
        </p:nvSpPr>
        <p:spPr>
          <a:xfrm>
            <a:off x="4350325" y="7947287"/>
            <a:ext cx="1321200" cy="720000"/>
          </a:xfrm>
          <a:prstGeom prst="right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8" name="Rectangle 27">
            <a:extLst>
              <a:ext uri="{FF2B5EF4-FFF2-40B4-BE49-F238E27FC236}">
                <a16:creationId xmlns:a16="http://schemas.microsoft.com/office/drawing/2014/main" id="{37DF25F1-84EC-E55D-F294-EEE7333BFE9C}"/>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py_005_swap_variables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28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bg1"/>
          </a:fgClr>
          <a:bgClr>
            <a:schemeClr val="bg2"/>
          </a:bgClr>
        </a:pattFill>
        <a:effectLst/>
      </p:bgPr>
    </p:bg>
    <p:spTree>
      <p:nvGrpSpPr>
        <p:cNvPr id="1" name="">
          <a:extLst>
            <a:ext uri="{FF2B5EF4-FFF2-40B4-BE49-F238E27FC236}">
              <a16:creationId xmlns:a16="http://schemas.microsoft.com/office/drawing/2014/main" id="{2B73ACF6-9F08-4584-E579-88E99815774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05E72F4-E39E-8FAD-652F-B4C2D2EE8911}"/>
              </a:ext>
            </a:extLst>
          </p:cNvPr>
          <p:cNvSpPr txBox="1"/>
          <p:nvPr/>
        </p:nvSpPr>
        <p:spPr>
          <a:xfrm>
            <a:off x="336388" y="3210690"/>
            <a:ext cx="9611203" cy="92333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Patrick Hand" pitchFamily="2" charset="77"/>
              </a:rPr>
              <a:t>List</a:t>
            </a:r>
            <a:r>
              <a:rPr lang="en-DE" sz="5400" dirty="0">
                <a:ln w="0"/>
                <a:solidFill>
                  <a:schemeClr val="accent1"/>
                </a:solidFill>
                <a:effectLst>
                  <a:outerShdw blurRad="38100" dist="25400" dir="5400000" algn="ctr" rotWithShape="0">
                    <a:srgbClr val="6E747A">
                      <a:alpha val="43000"/>
                    </a:srgbClr>
                  </a:outerShdw>
                </a:effectLst>
                <a:latin typeface="Patrick Hand" pitchFamily="2" charset="77"/>
              </a:rPr>
              <a:t> Index based</a:t>
            </a:r>
          </a:p>
        </p:txBody>
      </p:sp>
      <p:sp>
        <p:nvSpPr>
          <p:cNvPr id="11" name="TextBox 10">
            <a:extLst>
              <a:ext uri="{FF2B5EF4-FFF2-40B4-BE49-F238E27FC236}">
                <a16:creationId xmlns:a16="http://schemas.microsoft.com/office/drawing/2014/main" id="{3A73C1D9-D9C0-F838-3FED-6DC134F0D204}"/>
              </a:ext>
            </a:extLst>
          </p:cNvPr>
          <p:cNvSpPr txBox="1">
            <a:spLocks/>
          </p:cNvSpPr>
          <p:nvPr/>
        </p:nvSpPr>
        <p:spPr>
          <a:xfrm>
            <a:off x="336388" y="8876708"/>
            <a:ext cx="9609769" cy="2303126"/>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GB"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M</a:t>
            </a:r>
            <a:r>
              <a:rPr lang="en-DE"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ore readable and prevents “IndexError” bugs</a:t>
            </a:r>
          </a:p>
        </p:txBody>
      </p:sp>
      <p:pic>
        <p:nvPicPr>
          <p:cNvPr id="2" name="Picture 1">
            <a:extLst>
              <a:ext uri="{FF2B5EF4-FFF2-40B4-BE49-F238E27FC236}">
                <a16:creationId xmlns:a16="http://schemas.microsoft.com/office/drawing/2014/main" id="{1C53E3FC-8572-55A5-8B29-A4E703BE9911}"/>
              </a:ext>
            </a:extLst>
          </p:cNvPr>
          <p:cNvPicPr>
            <a:picLocks noChangeAspect="1"/>
          </p:cNvPicPr>
          <p:nvPr/>
        </p:nvPicPr>
        <p:blipFill rotWithShape="1">
          <a:blip r:embed="rId3"/>
          <a:srcRect l="19320" t="33139" r="12833" b="18458"/>
          <a:stretch>
            <a:fillRect/>
          </a:stretch>
        </p:blipFill>
        <p:spPr>
          <a:xfrm>
            <a:off x="337823" y="4198000"/>
            <a:ext cx="9609769" cy="4609564"/>
          </a:xfrm>
          <a:prstGeom prst="rect">
            <a:avLst/>
          </a:prstGeom>
        </p:spPr>
      </p:pic>
      <p:pic>
        <p:nvPicPr>
          <p:cNvPr id="6" name="Picture 5">
            <a:extLst>
              <a:ext uri="{FF2B5EF4-FFF2-40B4-BE49-F238E27FC236}">
                <a16:creationId xmlns:a16="http://schemas.microsoft.com/office/drawing/2014/main" id="{D3BFD0B6-4AF1-C224-E230-00E04AF21B82}"/>
              </a:ext>
            </a:extLst>
          </p:cNvPr>
          <p:cNvPicPr>
            <a:picLocks noChangeAspect="1"/>
          </p:cNvPicPr>
          <p:nvPr/>
        </p:nvPicPr>
        <p:blipFill rotWithShape="1">
          <a:blip r:embed="rId4"/>
          <a:srcRect l="17225" t="32654" r="10336" b="17009"/>
          <a:stretch>
            <a:fillRect/>
          </a:stretch>
        </p:blipFill>
        <p:spPr>
          <a:xfrm>
            <a:off x="337822" y="11259625"/>
            <a:ext cx="9611203" cy="4000500"/>
          </a:xfrm>
          <a:prstGeom prst="rect">
            <a:avLst/>
          </a:prstGeom>
        </p:spPr>
      </p:pic>
      <p:pic>
        <p:nvPicPr>
          <p:cNvPr id="8" name="Picture 7">
            <a:extLst>
              <a:ext uri="{FF2B5EF4-FFF2-40B4-BE49-F238E27FC236}">
                <a16:creationId xmlns:a16="http://schemas.microsoft.com/office/drawing/2014/main" id="{DBB0DAB2-598A-C4B1-C3A9-530FCFC98BF1}"/>
              </a:ext>
            </a:extLst>
          </p:cNvPr>
          <p:cNvPicPr>
            <a:picLocks noChangeAspect="1"/>
          </p:cNvPicPr>
          <p:nvPr/>
        </p:nvPicPr>
        <p:blipFill>
          <a:blip r:embed="rId5"/>
          <a:stretch>
            <a:fillRect/>
          </a:stretch>
        </p:blipFill>
        <p:spPr>
          <a:xfrm>
            <a:off x="8754557" y="14070664"/>
            <a:ext cx="1063167" cy="1063167"/>
          </a:xfrm>
          <a:prstGeom prst="rect">
            <a:avLst/>
          </a:prstGeom>
        </p:spPr>
      </p:pic>
      <p:sp>
        <p:nvSpPr>
          <p:cNvPr id="7" name="Curved Left Arrow 6">
            <a:extLst>
              <a:ext uri="{FF2B5EF4-FFF2-40B4-BE49-F238E27FC236}">
                <a16:creationId xmlns:a16="http://schemas.microsoft.com/office/drawing/2014/main" id="{4F4EEE06-704E-18C9-AB2B-8C23A4B5BAC1}"/>
              </a:ext>
            </a:extLst>
          </p:cNvPr>
          <p:cNvSpPr/>
          <p:nvPr/>
        </p:nvSpPr>
        <p:spPr>
          <a:xfrm>
            <a:off x="8372281" y="6021236"/>
            <a:ext cx="1518251" cy="6452559"/>
          </a:xfrm>
          <a:prstGeom prst="curvedLef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3" name="Rectangle 12">
            <a:extLst>
              <a:ext uri="{FF2B5EF4-FFF2-40B4-BE49-F238E27FC236}">
                <a16:creationId xmlns:a16="http://schemas.microsoft.com/office/drawing/2014/main" id="{A5B73D5E-1D32-6F09-29CE-A81E7A6F23E4}"/>
              </a:ext>
            </a:extLst>
          </p:cNvPr>
          <p:cNvSpPr/>
          <p:nvPr/>
        </p:nvSpPr>
        <p:spPr>
          <a:xfrm>
            <a:off x="-6888397" y="2819400"/>
            <a:ext cx="512832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py_006_enumerate</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53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divot">
          <a:fgClr>
            <a:schemeClr val="bg1">
              <a:lumMod val="75000"/>
            </a:schemeClr>
          </a:fgClr>
          <a:bgClr>
            <a:schemeClr val="bg1"/>
          </a:bgClr>
        </a:patt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68936CF2-EFE7-0A56-5F22-A1457CF2CB86}"/>
              </a:ext>
            </a:extLst>
          </p:cNvPr>
          <p:cNvGrpSpPr/>
          <p:nvPr/>
        </p:nvGrpSpPr>
        <p:grpSpPr>
          <a:xfrm>
            <a:off x="297365" y="4382219"/>
            <a:ext cx="9690682" cy="4278703"/>
            <a:chOff x="232998" y="4382219"/>
            <a:chExt cx="9690682" cy="4278703"/>
          </a:xfrm>
        </p:grpSpPr>
        <p:pic>
          <p:nvPicPr>
            <p:cNvPr id="70" name="Picture 69">
              <a:extLst>
                <a:ext uri="{FF2B5EF4-FFF2-40B4-BE49-F238E27FC236}">
                  <a16:creationId xmlns:a16="http://schemas.microsoft.com/office/drawing/2014/main" id="{66BDBF16-7324-C359-13EB-C05F2D62C06C}"/>
                </a:ext>
              </a:extLst>
            </p:cNvPr>
            <p:cNvPicPr>
              <a:picLocks noChangeAspect="1"/>
            </p:cNvPicPr>
            <p:nvPr/>
          </p:nvPicPr>
          <p:blipFill rotWithShape="1">
            <a:blip r:embed="rId3"/>
            <a:srcRect l="18433" t="32757" r="11268" b="18316"/>
            <a:stretch>
              <a:fillRect/>
            </a:stretch>
          </p:blipFill>
          <p:spPr>
            <a:xfrm>
              <a:off x="232998" y="4382219"/>
              <a:ext cx="9690682" cy="4278703"/>
            </a:xfrm>
            <a:prstGeom prst="rect">
              <a:avLst/>
            </a:prstGeom>
          </p:spPr>
        </p:pic>
        <p:pic>
          <p:nvPicPr>
            <p:cNvPr id="86" name="Graphic 85" descr="Close with solid fill">
              <a:extLst>
                <a:ext uri="{FF2B5EF4-FFF2-40B4-BE49-F238E27FC236}">
                  <a16:creationId xmlns:a16="http://schemas.microsoft.com/office/drawing/2014/main" id="{6ED8EA4F-3558-5DA3-7EBB-C7E095FB29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00" y="4707196"/>
              <a:ext cx="914400" cy="914400"/>
            </a:xfrm>
            <a:prstGeom prst="rect">
              <a:avLst/>
            </a:prstGeom>
          </p:spPr>
        </p:pic>
        <p:cxnSp>
          <p:nvCxnSpPr>
            <p:cNvPr id="98" name="Straight Arrow Connector 97">
              <a:extLst>
                <a:ext uri="{FF2B5EF4-FFF2-40B4-BE49-F238E27FC236}">
                  <a16:creationId xmlns:a16="http://schemas.microsoft.com/office/drawing/2014/main" id="{91BE2148-5B99-92E2-A86C-A2ED92CA6938}"/>
                </a:ext>
              </a:extLst>
            </p:cNvPr>
            <p:cNvCxnSpPr>
              <a:cxnSpLocks/>
            </p:cNvCxnSpPr>
            <p:nvPr/>
          </p:nvCxnSpPr>
          <p:spPr>
            <a:xfrm>
              <a:off x="5382883" y="5164396"/>
              <a:ext cx="3486817" cy="0"/>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EEA5A16-A8AD-2CD6-D0B9-9E6047E39071}"/>
              </a:ext>
            </a:extLst>
          </p:cNvPr>
          <p:cNvGrpSpPr/>
          <p:nvPr/>
        </p:nvGrpSpPr>
        <p:grpSpPr>
          <a:xfrm>
            <a:off x="297365" y="8971470"/>
            <a:ext cx="9690682" cy="4278701"/>
            <a:chOff x="232998" y="8971470"/>
            <a:chExt cx="9690682" cy="4278701"/>
          </a:xfrm>
        </p:grpSpPr>
        <p:pic>
          <p:nvPicPr>
            <p:cNvPr id="83" name="Picture 82">
              <a:extLst>
                <a:ext uri="{FF2B5EF4-FFF2-40B4-BE49-F238E27FC236}">
                  <a16:creationId xmlns:a16="http://schemas.microsoft.com/office/drawing/2014/main" id="{B90F781D-CFEE-8ED8-F94E-C48D737E1DFA}"/>
                </a:ext>
              </a:extLst>
            </p:cNvPr>
            <p:cNvPicPr>
              <a:picLocks noChangeAspect="1"/>
            </p:cNvPicPr>
            <p:nvPr/>
          </p:nvPicPr>
          <p:blipFill rotWithShape="1">
            <a:blip r:embed="rId6"/>
            <a:srcRect l="18284" t="32749" r="11433" b="18336"/>
            <a:stretch>
              <a:fillRect/>
            </a:stretch>
          </p:blipFill>
          <p:spPr>
            <a:xfrm>
              <a:off x="232998" y="8971470"/>
              <a:ext cx="9690682" cy="4278701"/>
            </a:xfrm>
            <a:prstGeom prst="rect">
              <a:avLst/>
            </a:prstGeom>
          </p:spPr>
        </p:pic>
        <p:pic>
          <p:nvPicPr>
            <p:cNvPr id="84" name="Picture 83">
              <a:extLst>
                <a:ext uri="{FF2B5EF4-FFF2-40B4-BE49-F238E27FC236}">
                  <a16:creationId xmlns:a16="http://schemas.microsoft.com/office/drawing/2014/main" id="{C14DD266-0237-70CE-24DF-8074AAEEFD8D}"/>
                </a:ext>
              </a:extLst>
            </p:cNvPr>
            <p:cNvPicPr>
              <a:picLocks noChangeAspect="1"/>
            </p:cNvPicPr>
            <p:nvPr/>
          </p:nvPicPr>
          <p:blipFill>
            <a:blip r:embed="rId7"/>
            <a:stretch>
              <a:fillRect/>
            </a:stretch>
          </p:blipFill>
          <p:spPr>
            <a:xfrm>
              <a:off x="289677" y="12117992"/>
              <a:ext cx="1063167" cy="1063167"/>
            </a:xfrm>
            <a:prstGeom prst="rect">
              <a:avLst/>
            </a:prstGeom>
          </p:spPr>
        </p:pic>
        <p:pic>
          <p:nvPicPr>
            <p:cNvPr id="88" name="Graphic 87" descr="Checkbox Ticked with solid fill">
              <a:extLst>
                <a:ext uri="{FF2B5EF4-FFF2-40B4-BE49-F238E27FC236}">
                  <a16:creationId xmlns:a16="http://schemas.microsoft.com/office/drawing/2014/main" id="{B2AC9583-C2C6-6C42-BCA2-5941DBEC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9700" y="9947674"/>
              <a:ext cx="914400" cy="914400"/>
            </a:xfrm>
            <a:prstGeom prst="rect">
              <a:avLst/>
            </a:prstGeom>
          </p:spPr>
        </p:pic>
        <p:cxnSp>
          <p:nvCxnSpPr>
            <p:cNvPr id="101" name="Straight Arrow Connector 100">
              <a:extLst>
                <a:ext uri="{FF2B5EF4-FFF2-40B4-BE49-F238E27FC236}">
                  <a16:creationId xmlns:a16="http://schemas.microsoft.com/office/drawing/2014/main" id="{5DE6B61C-48DF-C505-4BB6-1D08B15C9133}"/>
                </a:ext>
              </a:extLst>
            </p:cNvPr>
            <p:cNvCxnSpPr>
              <a:cxnSpLocks/>
            </p:cNvCxnSpPr>
            <p:nvPr/>
          </p:nvCxnSpPr>
          <p:spPr>
            <a:xfrm>
              <a:off x="6763109" y="10404874"/>
              <a:ext cx="2258991" cy="18758"/>
            </a:xfrm>
            <a:prstGeom prst="straightConnector1">
              <a:avLst/>
            </a:prstGeom>
            <a:ln w="31750">
              <a:solidFill>
                <a:srgbClr val="00B05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FEF617D9-122A-AA15-1A86-D9BAE09F0F58}"/>
              </a:ext>
            </a:extLst>
          </p:cNvPr>
          <p:cNvSpPr txBox="1"/>
          <p:nvPr/>
        </p:nvSpPr>
        <p:spPr>
          <a:xfrm>
            <a:off x="739898" y="3160241"/>
            <a:ext cx="8805616" cy="830997"/>
          </a:xfrm>
          <a:prstGeom prst="rect">
            <a:avLst/>
          </a:prstGeom>
          <a:noFill/>
        </p:spPr>
        <p:txBody>
          <a:bodyPr wrap="none" rtlCol="0">
            <a:spAutoFit/>
          </a:bodyPr>
          <a:lstStyle/>
          <a:p>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Use </a:t>
            </a:r>
            <a:r>
              <a:rPr lang="en-DE" sz="4800" b="1" i="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Walrus</a:t>
            </a:r>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Operator</a:t>
            </a:r>
            <a:r>
              <a:rPr lang="en-US"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in your codes</a:t>
            </a:r>
            <a:endPar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112" name="Curved Right Arrow 111">
            <a:extLst>
              <a:ext uri="{FF2B5EF4-FFF2-40B4-BE49-F238E27FC236}">
                <a16:creationId xmlns:a16="http://schemas.microsoft.com/office/drawing/2014/main" id="{7A5F38A8-0653-BF91-CCDD-59BAEA1A169F}"/>
              </a:ext>
            </a:extLst>
          </p:cNvPr>
          <p:cNvSpPr/>
          <p:nvPr/>
        </p:nvSpPr>
        <p:spPr>
          <a:xfrm>
            <a:off x="436946" y="4054420"/>
            <a:ext cx="1223200" cy="6211012"/>
          </a:xfrm>
          <a:prstGeom prst="curvedRightArrow">
            <a:avLst/>
          </a:prstGeom>
          <a:solidFill>
            <a:srgbClr val="FFC000"/>
          </a:solid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13" name="TextBox 112">
            <a:extLst>
              <a:ext uri="{FF2B5EF4-FFF2-40B4-BE49-F238E27FC236}">
                <a16:creationId xmlns:a16="http://schemas.microsoft.com/office/drawing/2014/main" id="{C955F01A-DD86-3AD9-6B7B-91D5259CC29E}"/>
              </a:ext>
            </a:extLst>
          </p:cNvPr>
          <p:cNvSpPr txBox="1"/>
          <p:nvPr/>
        </p:nvSpPr>
        <p:spPr>
          <a:xfrm>
            <a:off x="2928799" y="8965638"/>
            <a:ext cx="4427815" cy="83099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marL="0" algn="l" defTabSz="457200" rtl="0" eaLnBrk="1" latinLnBrk="0" hangingPunct="1"/>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rPr>
              <a:t>Concise &amp; Readable</a:t>
            </a:r>
            <a:endParaRPr lang="en-DE"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endParaRPr>
          </a:p>
        </p:txBody>
      </p:sp>
      <p:sp>
        <p:nvSpPr>
          <p:cNvPr id="114" name="Rectangle 113">
            <a:extLst>
              <a:ext uri="{FF2B5EF4-FFF2-40B4-BE49-F238E27FC236}">
                <a16:creationId xmlns:a16="http://schemas.microsoft.com/office/drawing/2014/main" id="{446986AC-1C3A-B474-6747-68140547BDEB}"/>
              </a:ext>
            </a:extLst>
          </p:cNvPr>
          <p:cNvSpPr/>
          <p:nvPr/>
        </p:nvSpPr>
        <p:spPr>
          <a:xfrm>
            <a:off x="-7666655" y="2819400"/>
            <a:ext cx="668484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py_007_walrus_operator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09727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F27F718B-3075-03B3-8216-CB5C90C11593}"/>
              </a:ext>
            </a:extLst>
          </p:cNvPr>
          <p:cNvPicPr>
            <a:picLocks noChangeAspect="1"/>
          </p:cNvPicPr>
          <p:nvPr/>
        </p:nvPicPr>
        <p:blipFill rotWithShape="1">
          <a:blip r:embed="rId3"/>
          <a:srcRect l="19122" t="24607" r="11265" b="13804"/>
          <a:stretch>
            <a:fillRect/>
          </a:stretch>
        </p:blipFill>
        <p:spPr>
          <a:xfrm>
            <a:off x="338586" y="4196968"/>
            <a:ext cx="9544666" cy="6991756"/>
          </a:xfrm>
          <a:prstGeom prst="rect">
            <a:avLst/>
          </a:prstGeom>
        </p:spPr>
      </p:pic>
      <p:sp>
        <p:nvSpPr>
          <p:cNvPr id="8" name="TextBox 7">
            <a:extLst>
              <a:ext uri="{FF2B5EF4-FFF2-40B4-BE49-F238E27FC236}">
                <a16:creationId xmlns:a16="http://schemas.microsoft.com/office/drawing/2014/main" id="{9D88EAA7-EAD5-26FB-0617-9B43EF4A29B9}"/>
              </a:ext>
            </a:extLst>
          </p:cNvPr>
          <p:cNvSpPr txBox="1"/>
          <p:nvPr/>
        </p:nvSpPr>
        <p:spPr>
          <a:xfrm>
            <a:off x="338586" y="3131629"/>
            <a:ext cx="9544666" cy="9233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GB" sz="5400" b="1" dirty="0">
                <a:ln w="22225">
                  <a:solidFill>
                    <a:schemeClr val="accent2"/>
                  </a:solidFill>
                  <a:prstDash val="solid"/>
                </a:ln>
                <a:solidFill>
                  <a:srgbClr val="C00000"/>
                </a:solidFill>
                <a:latin typeface="Patrick Hand" pitchFamily="2" charset="77"/>
              </a:rPr>
              <a:t>Stop using print() to test your code!</a:t>
            </a:r>
            <a:r>
              <a:rPr lang="en-US" sz="5400" b="1" dirty="0">
                <a:ln w="22225">
                  <a:solidFill>
                    <a:schemeClr val="accent2"/>
                  </a:solidFill>
                  <a:prstDash val="solid"/>
                </a:ln>
                <a:solidFill>
                  <a:srgbClr val="C00000"/>
                </a:solidFill>
                <a:latin typeface="Patrick Hand" pitchFamily="2" charset="77"/>
              </a:rPr>
              <a:t> </a:t>
            </a:r>
            <a:endParaRPr lang="en-DE" sz="5400" b="1" dirty="0">
              <a:ln w="22225">
                <a:solidFill>
                  <a:schemeClr val="accent2"/>
                </a:solidFill>
                <a:prstDash val="solid"/>
              </a:ln>
              <a:solidFill>
                <a:srgbClr val="C00000"/>
              </a:solidFill>
              <a:latin typeface="Patrick Hand" pitchFamily="2" charset="77"/>
            </a:endParaRPr>
          </a:p>
        </p:txBody>
      </p:sp>
      <p:sp>
        <p:nvSpPr>
          <p:cNvPr id="38" name="TextBox 37">
            <a:extLst>
              <a:ext uri="{FF2B5EF4-FFF2-40B4-BE49-F238E27FC236}">
                <a16:creationId xmlns:a16="http://schemas.microsoft.com/office/drawing/2014/main" id="{D9D67AC1-8CD7-9EA6-AA44-75765EDCB4D3}"/>
              </a:ext>
            </a:extLst>
          </p:cNvPr>
          <p:cNvSpPr txBox="1"/>
          <p:nvPr/>
        </p:nvSpPr>
        <p:spPr>
          <a:xfrm>
            <a:off x="338586" y="11505474"/>
            <a:ext cx="8919714" cy="1446550"/>
          </a:xfrm>
          <a:prstGeom prst="rect">
            <a:avLst/>
          </a:prstGeom>
          <a:noFill/>
        </p:spPr>
        <p:txBody>
          <a:bodyPr wrap="square" rtlCol="0">
            <a:spAutoFit/>
          </a:bodyPr>
          <a:lstStyle/>
          <a:p>
            <a:r>
              <a:rPr lang="en-DE" sz="4400" dirty="0">
                <a:ln w="0"/>
                <a:solidFill>
                  <a:srgbClr val="0070C0"/>
                </a:solidFill>
                <a:effectLst>
                  <a:outerShdw blurRad="38100" dist="25400" dir="5400000" algn="ctr" rotWithShape="0">
                    <a:srgbClr val="6E747A">
                      <a:alpha val="43000"/>
                    </a:srgbClr>
                  </a:outerShdw>
                </a:effectLst>
              </a:rPr>
              <a:t>Pre Requisite: pip install pytest</a:t>
            </a:r>
          </a:p>
          <a:p>
            <a:r>
              <a:rPr lang="en-GB" sz="4400" dirty="0">
                <a:ln w="0"/>
                <a:solidFill>
                  <a:srgbClr val="0070C0"/>
                </a:solidFill>
                <a:effectLst>
                  <a:outerShdw blurRad="38100" dist="25400" dir="5400000" algn="ctr" rotWithShape="0">
                    <a:srgbClr val="6E747A">
                      <a:alpha val="43000"/>
                    </a:srgbClr>
                  </a:outerShdw>
                </a:effectLst>
              </a:rPr>
              <a:t>R</a:t>
            </a:r>
            <a:r>
              <a:rPr lang="en-DE" sz="4400" dirty="0">
                <a:ln w="0"/>
                <a:solidFill>
                  <a:srgbClr val="0070C0"/>
                </a:solidFill>
                <a:effectLst>
                  <a:outerShdw blurRad="38100" dist="25400" dir="5400000" algn="ctr" rotWithShape="0">
                    <a:srgbClr val="6E747A">
                      <a:alpha val="43000"/>
                    </a:srgbClr>
                  </a:outerShdw>
                </a:effectLst>
              </a:rPr>
              <a:t>un: pytest</a:t>
            </a:r>
          </a:p>
        </p:txBody>
      </p:sp>
      <p:pic>
        <p:nvPicPr>
          <p:cNvPr id="39" name="Picture 38">
            <a:extLst>
              <a:ext uri="{FF2B5EF4-FFF2-40B4-BE49-F238E27FC236}">
                <a16:creationId xmlns:a16="http://schemas.microsoft.com/office/drawing/2014/main" id="{5D8269C7-709E-6998-5283-B107C7781FFA}"/>
              </a:ext>
            </a:extLst>
          </p:cNvPr>
          <p:cNvPicPr>
            <a:picLocks noChangeAspect="1"/>
          </p:cNvPicPr>
          <p:nvPr/>
        </p:nvPicPr>
        <p:blipFill>
          <a:blip r:embed="rId4"/>
          <a:stretch>
            <a:fillRect/>
          </a:stretch>
        </p:blipFill>
        <p:spPr>
          <a:xfrm>
            <a:off x="396662" y="10058156"/>
            <a:ext cx="1063167" cy="1063167"/>
          </a:xfrm>
          <a:prstGeom prst="rect">
            <a:avLst/>
          </a:prstGeom>
        </p:spPr>
      </p:pic>
      <p:cxnSp>
        <p:nvCxnSpPr>
          <p:cNvPr id="41" name="Straight Connector 40">
            <a:extLst>
              <a:ext uri="{FF2B5EF4-FFF2-40B4-BE49-F238E27FC236}">
                <a16:creationId xmlns:a16="http://schemas.microsoft.com/office/drawing/2014/main" id="{3DEC39D2-B0EB-4B63-00D7-3B3E21C2FDC1}"/>
              </a:ext>
            </a:extLst>
          </p:cNvPr>
          <p:cNvCxnSpPr>
            <a:cxnSpLocks/>
          </p:cNvCxnSpPr>
          <p:nvPr/>
        </p:nvCxnSpPr>
        <p:spPr>
          <a:xfrm>
            <a:off x="313276" y="6263285"/>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2728270-9B9A-7A9F-F2A8-323E7A58C200}"/>
              </a:ext>
            </a:extLst>
          </p:cNvPr>
          <p:cNvCxnSpPr>
            <a:cxnSpLocks/>
          </p:cNvCxnSpPr>
          <p:nvPr/>
        </p:nvCxnSpPr>
        <p:spPr>
          <a:xfrm>
            <a:off x="344905" y="8417013"/>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73" name="Graphic 72" descr="Shield Tick with solid fill">
            <a:extLst>
              <a:ext uri="{FF2B5EF4-FFF2-40B4-BE49-F238E27FC236}">
                <a16:creationId xmlns:a16="http://schemas.microsoft.com/office/drawing/2014/main" id="{3E10B054-0ABA-4495-55F7-5348E5061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1582" y="8556576"/>
            <a:ext cx="914400" cy="914400"/>
          </a:xfrm>
          <a:prstGeom prst="rect">
            <a:avLst/>
          </a:prstGeom>
        </p:spPr>
      </p:pic>
      <p:pic>
        <p:nvPicPr>
          <p:cNvPr id="77" name="Graphic 76" descr="Close with solid fill">
            <a:extLst>
              <a:ext uri="{FF2B5EF4-FFF2-40B4-BE49-F238E27FC236}">
                <a16:creationId xmlns:a16="http://schemas.microsoft.com/office/drawing/2014/main" id="{0045C14B-3459-5991-D210-53E90DC022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1582" y="6757642"/>
            <a:ext cx="914400" cy="914400"/>
          </a:xfrm>
          <a:prstGeom prst="rect">
            <a:avLst/>
          </a:prstGeom>
        </p:spPr>
      </p:pic>
      <p:sp>
        <p:nvSpPr>
          <p:cNvPr id="78" name="Rectangle 77">
            <a:extLst>
              <a:ext uri="{FF2B5EF4-FFF2-40B4-BE49-F238E27FC236}">
                <a16:creationId xmlns:a16="http://schemas.microsoft.com/office/drawing/2014/main" id="{1982C4BB-6191-68AC-3E62-B22939BA4D48}"/>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py_008_pytest_assert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19597336"/>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chemeClr val="accent1">
              <a:shade val="15000"/>
            </a:schemeClr>
          </a:solidFill>
        </a:ln>
      </a:spPr>
      <a:bodyPr rtlCol="0" anchor="ctr"/>
      <a:lstStyle>
        <a:defPPr marL="0" algn="ctr" defTabSz="457200" rtl="0" eaLnBrk="1" latinLnBrk="0" hangingPunct="1">
          <a:defRPr dirty="0">
            <a:latin typeface="Patrick Hand"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31750">
          <a:solidFill>
            <a:schemeClr val="tx1"/>
          </a:solidFill>
          <a:headEnd type="none"/>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4000" dirty="0" smtClean="0">
            <a:latin typeface="Patrick Hand" pitchFamily="2" charset="77"/>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Office 2013 - 2022 Theme</Template>
  <TotalTime>41003</TotalTime>
  <Words>835</Words>
  <Application>Microsoft Macintosh PowerPoint</Application>
  <PresentationFormat>Custom</PresentationFormat>
  <Paragraphs>173</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Arial</vt:lpstr>
      <vt:lpstr>Calibri</vt:lpstr>
      <vt:lpstr>Calibri Light</vt:lpstr>
      <vt:lpstr>Patrick Hand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Salehi Oshtorjani, Ebrahim (K-DACT/F)</dc:creator>
  <cp:lastModifiedBy>Salehi Oshtorjani, Ebrahim (K-DACT/F)</cp:lastModifiedBy>
  <cp:revision>474</cp:revision>
  <cp:lastPrinted>2025-12-17T08:49:37Z</cp:lastPrinted>
  <dcterms:created xsi:type="dcterms:W3CDTF">2025-12-17T08:13:25Z</dcterms:created>
  <dcterms:modified xsi:type="dcterms:W3CDTF">2026-01-15T19:31:27Z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Atlas:8</vt:lpwstr>
  </property>
  <property fmtid="{D5CDD505-2E9C-101B-9397-08002B2CF9AE}" pid="3" name="ClassificationContentMarkingFooterText">
    <vt:lpwstr>INTERNAL</vt:lpwstr>
  </property>
</Properties>
</file>